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  <p:sldMasterId id="2147483674" r:id="rId5"/>
  </p:sldMasterIdLst>
  <p:sldIdLst>
    <p:sldId id="256" r:id="rId6"/>
    <p:sldId id="267" r:id="rId7"/>
    <p:sldId id="263" r:id="rId8"/>
    <p:sldId id="259" r:id="rId9"/>
    <p:sldId id="271" r:id="rId10"/>
    <p:sldId id="270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amTrans.com\Departments\Finance\20XX%20Budget\2023%20Budget\4%20ELJPA\June%20Board%20FY23%20Budget%20Package\archive\Charts%20for%20Powerpoint%20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amTrans.com\Departments\Finance\20XX%20Budget\2023%20Budget\4%20ELJPA\June%20Board%20FY23%20Budget%20Package\archive\Charts%20for%20Powerpoint%20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12145709078349"/>
          <c:y val="3.1355292093999482E-2"/>
          <c:w val="0.53732931682515617"/>
          <c:h val="0.660697487361049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C6-4112-97B0-EDF9559284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C6-4112-97B0-EDF9559284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C6-4112-97B0-EDF9559284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C6-4112-97B0-EDF95592840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1C6-4112-97B0-EDF95592840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1C6-4112-97B0-EDF9559284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Revised!$A$6:$A$11</c:f>
              <c:strCache>
                <c:ptCount val="6"/>
                <c:pt idx="0">
                  <c:v>Toll Revenues</c:v>
                </c:pt>
                <c:pt idx="1">
                  <c:v>Allocated Bond Funds</c:v>
                </c:pt>
                <c:pt idx="2">
                  <c:v>SMCTA Measure A</c:v>
                </c:pt>
                <c:pt idx="3">
                  <c:v>Carryforward Balance from SMCTA &amp; CCAG</c:v>
                </c:pt>
                <c:pt idx="4">
                  <c:v>Advance from SMCTA and CCAG</c:v>
                </c:pt>
                <c:pt idx="5">
                  <c:v>Additional advance from SMCTA</c:v>
                </c:pt>
              </c:strCache>
            </c:strRef>
          </c:cat>
          <c:val>
            <c:numRef>
              <c:f>Revised!$B$6:$B$11</c:f>
              <c:numCache>
                <c:formatCode>_(* #,##0.00_);_(* \(#,##0.00\);_(* "-"??_);_(@_)</c:formatCode>
                <c:ptCount val="6"/>
                <c:pt idx="0">
                  <c:v>4460000</c:v>
                </c:pt>
                <c:pt idx="1">
                  <c:v>635000</c:v>
                </c:pt>
                <c:pt idx="2">
                  <c:v>400000</c:v>
                </c:pt>
                <c:pt idx="3">
                  <c:v>192109</c:v>
                </c:pt>
                <c:pt idx="4">
                  <c:v>3265185</c:v>
                </c:pt>
                <c:pt idx="5">
                  <c:v>622667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1C6-4112-97B0-EDF9559284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678994766386433E-2"/>
          <c:y val="0.84568626883030928"/>
          <c:w val="0.97332265379136595"/>
          <c:h val="0.136433153376365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22842725558241"/>
          <c:y val="1.6364494215901245E-2"/>
          <c:w val="0.53621142113571807"/>
          <c:h val="0.6895598118467628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A7-46C2-AF1D-FE4E42DFD1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A7-46C2-AF1D-FE4E42DFD1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A7-46C2-AF1D-FE4E42DFD1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FA7-46C2-AF1D-FE4E42DFD13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FA7-46C2-AF1D-FE4E42DFD13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FA7-46C2-AF1D-FE4E42DFD13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FA7-46C2-AF1D-FE4E42DFD13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FA7-46C2-AF1D-FE4E42DFD135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FA7-46C2-AF1D-FE4E42DFD1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FA7-46C2-AF1D-FE4E42DFD1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FA7-46C2-AF1D-FE4E42DFD13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FA7-46C2-AF1D-FE4E42DFD13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FA7-46C2-AF1D-FE4E42DFD1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Sheet1!$A$25:$A$32</c:f>
              <c:strCache>
                <c:ptCount val="8"/>
                <c:pt idx="0">
                  <c:v>Staff Support</c:v>
                </c:pt>
                <c:pt idx="1">
                  <c:v>Administrative and Other Expenses</c:v>
                </c:pt>
                <c:pt idx="2">
                  <c:v>Consultant</c:v>
                </c:pt>
                <c:pt idx="3">
                  <c:v>Maintenance </c:v>
                </c:pt>
                <c:pt idx="4">
                  <c:v>Toll Operations and Maintenance </c:v>
                </c:pt>
                <c:pt idx="5">
                  <c:v>Fastrak Customer Service</c:v>
                </c:pt>
                <c:pt idx="6">
                  <c:v>Express Lane Enhanced Enforcement </c:v>
                </c:pt>
                <c:pt idx="7">
                  <c:v>Equity Program Administration and Costs</c:v>
                </c:pt>
              </c:strCache>
            </c:strRef>
          </c:cat>
          <c:val>
            <c:numRef>
              <c:f>Sheet1!$B$25:$B$32</c:f>
              <c:numCache>
                <c:formatCode>_(* #,##0_);_(* \(#,##0\);_(* "-"??_);_(@_)</c:formatCode>
                <c:ptCount val="8"/>
                <c:pt idx="0">
                  <c:v>839628.33777606685</c:v>
                </c:pt>
                <c:pt idx="1">
                  <c:v>740833</c:v>
                </c:pt>
                <c:pt idx="2">
                  <c:v>1811000</c:v>
                </c:pt>
                <c:pt idx="3">
                  <c:v>444000</c:v>
                </c:pt>
                <c:pt idx="4">
                  <c:v>2751000</c:v>
                </c:pt>
                <c:pt idx="5">
                  <c:v>1885500</c:v>
                </c:pt>
                <c:pt idx="6">
                  <c:v>215000</c:v>
                </c:pt>
                <c:pt idx="7">
                  <c:v>1119360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FA7-46C2-AF1D-FE4E42DFD1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037938315445011E-2"/>
          <c:y val="0.8027408313499832"/>
          <c:w val="0.97153618757971971"/>
          <c:h val="0.178717348938310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428133202099737"/>
          <c:y val="0.71161368110236223"/>
          <c:w val="0.86935400262467188"/>
          <c:h val="0.269636318897637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030F23-7283-4FE1-98E7-F5331D8551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278244" cy="69065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E90912-281D-4597-9DA7-69AEA426C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519" y="3133618"/>
            <a:ext cx="9144000" cy="9738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19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E022-C18C-4E0B-918A-D66310F5C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942" y="1270534"/>
            <a:ext cx="4172083" cy="128216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8A9A7A-47BB-4898-9612-C0340D74A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2725"/>
            <a:ext cx="640887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1CF7A0-0564-43B2-836A-5FBCF3738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6766" y="2552700"/>
            <a:ext cx="417208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83626-FF89-46B6-8D14-62F450FD6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8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9430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7724D1-1E55-4C17-8C89-A95B945D2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57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D5E0094-2D69-42A1-8F0B-E51655D9A7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7151"/>
            <a:ext cx="12278244" cy="702162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7F1FB16-B426-4B8B-B382-C40B74233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519" y="3133618"/>
            <a:ext cx="9144000" cy="9738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08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A733A-7539-422E-8D31-77396BF6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D98D0-B3B8-4899-AC10-F181F612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315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298E5-31D2-46DA-B08A-DD7BDDC2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33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0FAA0-64A3-4609-ADF4-7EBBD5BC5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2098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1F7DA-4B95-49FF-9F39-0C5A598D3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0070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36539-862E-4A03-8EFB-3992F0D94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8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A9D70-66FD-4302-89B4-45F1D13DC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C29B2-5CDE-486C-BE4D-B0AA6F9C7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1C1DF-3B4A-4133-9289-5DCC3DBD0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97891-AB5D-4A3A-91C5-25DB686A6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779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32964-B35B-43F7-9F77-62D328305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5BD0A-C792-4ACD-8B06-213ED2844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ADF70-C063-4B76-B6ED-D33DDB012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4D7C3-940D-41C8-B5C9-1861D470A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0C683C-86F5-4FF3-AE81-E5A82E559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CBCE47-8B99-4409-9259-49FE636C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260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70C1C-9037-4694-8169-C587D161E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89A30-2D68-4CFD-92E9-ACA1B69BB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14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1EBFA-AF95-4E68-9CBC-522E66C18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64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7A1B2-99E5-4559-8AE2-72AF82DFD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023" y="1372620"/>
            <a:ext cx="1050677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4B39D-3565-4801-BDA9-ED99962F8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023" y="3852295"/>
            <a:ext cx="1050677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ED687-6140-4267-9C15-CFA9E3925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508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20280-286E-4F82-913D-C65D13A9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93798-EED1-459D-899A-4E217C6AD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51EEB-13B5-4AFB-AB61-9329C0AC9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BBB47-DF4F-40FC-843D-EC6620DB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06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CA6E-1AF0-4092-B6D8-FBACA5EF3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ECDE5D-BD3A-46E5-ACF5-337632C96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BE477-B9F5-4240-A2F7-4BC10A852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D5A54-856A-40AC-9FB3-A4A0A24C5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681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430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7724D1-1E55-4C17-8C89-A95B945D2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8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E8979-6197-4287-BD1E-7E90AEC4F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67" y="1274088"/>
            <a:ext cx="1091504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5F971-36C0-46AD-905D-7007424FF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67" y="2639165"/>
            <a:ext cx="10915049" cy="37171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292AD-4518-496D-9B89-EE6C7D5D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8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9C055-1713-4145-92B4-407FA4482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6DB2D-72F6-46EE-92F7-C927D75E4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7A29B-4F4C-4BAB-BC39-2D939ECA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4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AD61-CA05-49BD-82A7-E5F9E2DB9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4088"/>
            <a:ext cx="10515600" cy="11166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CD074-3E6D-48FC-8D6D-BA8977B0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90775"/>
            <a:ext cx="5181600" cy="3786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8F954-A3A9-41FB-A03A-95B66BF19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90775"/>
            <a:ext cx="5181600" cy="3786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65263-B3C8-4FD0-9B33-1A6A5F631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FFCB1-D33D-44DA-A6E6-1C0580D8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267" y="1279776"/>
            <a:ext cx="10720121" cy="12387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37727-E99B-4290-8CA7-FAE289EF2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268" y="2518561"/>
            <a:ext cx="536230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6FE4D-184A-4FCB-A0AE-49EAC8BF8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80" y="3342473"/>
            <a:ext cx="5363895" cy="301387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E1651B-C475-4A82-AEA5-3A308645F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185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232CE8-486B-44ED-A480-6B51231BA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342473"/>
            <a:ext cx="5183188" cy="301387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0FD3A-9B89-4379-B1BC-14E81D25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5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5BCD-0AE8-43FB-A92B-A12ADC95A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49B03-0528-4459-B75F-1B2A3F19E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7FA2F-1071-4E8D-AF3F-255110E30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7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7399-D6FB-4EB3-B011-8F58434C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52600"/>
            <a:ext cx="3932237" cy="12452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78F6-9606-4800-9EB8-5DE431532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752600"/>
            <a:ext cx="6172200" cy="4603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AB226-D4A4-4E63-8766-5F8488601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97868"/>
            <a:ext cx="3932237" cy="33664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FC83A-2E61-415F-8108-3B6BB6E2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96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FBE53C-F58B-460D-AA40-29EF6933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40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E5F0C-4BD8-4599-A03F-27C2D8D3D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39165"/>
            <a:ext cx="10515600" cy="371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0761C-D8D8-4395-9C30-28B8A7A20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FD62A-5D9A-4B55-A4AB-69B57B2CD750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11AF6E9-1642-43F8-9026-887C3598A80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39718702"/>
              </p:ext>
            </p:extLst>
          </p:nvPr>
        </p:nvGraphicFramePr>
        <p:xfrm>
          <a:off x="1588" y="0"/>
          <a:ext cx="12190412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Image" r:id="rId15" imgW="12190320" imgH="1333080" progId="Photoshop.Image.22">
                  <p:embed/>
                </p:oleObj>
              </mc:Choice>
              <mc:Fallback>
                <p:oleObj name="Image" r:id="rId15" imgW="12190320" imgH="1333080" progId="Photoshop.Image.2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0"/>
                        <a:ext cx="12190412" cy="133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493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34D95319-7A68-404A-B243-35F66B1277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28637" y="6054291"/>
            <a:ext cx="13485603" cy="70369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0B6273-37DB-4449-A0B5-A3B35F53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ACD47-4947-48A0-9B1F-40A92BE9F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B400D-BDB3-400A-9990-580D006EA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D6E3-E444-43E6-BE04-1259584CB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7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412F-0FBE-4CFD-989B-BD08BC4081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Interstate"/>
              </a:rPr>
              <a:t>Fiscal Year 2023 SMCEL-JPA </a:t>
            </a:r>
            <a:br>
              <a:rPr lang="en-US" dirty="0">
                <a:latin typeface="Interstate"/>
              </a:rPr>
            </a:br>
            <a:r>
              <a:rPr lang="en-US" dirty="0">
                <a:latin typeface="Interstate"/>
              </a:rPr>
              <a:t>Operating Budget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9416" y="5199682"/>
            <a:ext cx="2076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Interstate"/>
              </a:rPr>
              <a:t>Item xxx</a:t>
            </a:r>
          </a:p>
        </p:txBody>
      </p:sp>
    </p:spTree>
    <p:extLst>
      <p:ext uri="{BB962C8B-B14F-4D97-AF65-F5344CB8AC3E}">
        <p14:creationId xmlns:p14="http://schemas.microsoft.com/office/powerpoint/2010/main" val="42665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589F-981E-4C2A-B5BE-A0A0BA77F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Assumptions and Budget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7B48B-F67F-4710-BA32-15AF42233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66" y="2360644"/>
            <a:ext cx="11120128" cy="4226767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The FY2022 Forecast assumed 5 months of the southern segment operations; whereas FY2023 Budget reflects 12 months of the southern segment operations</a:t>
            </a:r>
          </a:p>
          <a:p>
            <a:r>
              <a:rPr lang="en-US" sz="3200" dirty="0"/>
              <a:t>Insufficient toll revenues are projected to cover expenses, SMCTA and CCAG will need to continue to loan funds to support JPA operations </a:t>
            </a:r>
          </a:p>
          <a:p>
            <a:r>
              <a:rPr lang="en-US" sz="3200" dirty="0"/>
              <a:t>To better project revenues and expenses for the northern segment, more data is needed</a:t>
            </a:r>
          </a:p>
          <a:p>
            <a:pPr lvl="1"/>
            <a:r>
              <a:rPr lang="en-US" sz="2800" dirty="0"/>
              <a:t>Opening date of northern segment;</a:t>
            </a:r>
          </a:p>
          <a:p>
            <a:pPr lvl="1"/>
            <a:r>
              <a:rPr lang="en-US" sz="2800" dirty="0"/>
              <a:t>Additional months of actual revenue and expense data for current operations; and</a:t>
            </a:r>
          </a:p>
          <a:p>
            <a:pPr lvl="1"/>
            <a:r>
              <a:rPr lang="en-US" sz="2800" dirty="0"/>
              <a:t>Staff will return later with a mid-year budget amendment to include northern segment revenues and expenses</a:t>
            </a:r>
          </a:p>
        </p:txBody>
      </p:sp>
    </p:spTree>
    <p:extLst>
      <p:ext uri="{BB962C8B-B14F-4D97-AF65-F5344CB8AC3E}">
        <p14:creationId xmlns:p14="http://schemas.microsoft.com/office/powerpoint/2010/main" val="299330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9505-93C7-4D84-B433-8C91C6C78D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7516" y="1378402"/>
            <a:ext cx="10515600" cy="7366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C4485"/>
                </a:solidFill>
                <a:latin typeface="+mn-lt"/>
              </a:rPr>
              <a:t>SOURCES OF FUNDS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2E2335-9A66-4FAA-B069-32E2B4D349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700338"/>
              </p:ext>
            </p:extLst>
          </p:nvPr>
        </p:nvGraphicFramePr>
        <p:xfrm>
          <a:off x="6343476" y="1677798"/>
          <a:ext cx="5518558" cy="4839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535D72D-2EA0-4A09-9408-1256D617A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641254"/>
              </p:ext>
            </p:extLst>
          </p:nvPr>
        </p:nvGraphicFramePr>
        <p:xfrm>
          <a:off x="577442" y="2402238"/>
          <a:ext cx="5451400" cy="3928820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755408">
                  <a:extLst>
                    <a:ext uri="{9D8B030D-6E8A-4147-A177-3AD203B41FA5}">
                      <a16:colId xmlns:a16="http://schemas.microsoft.com/office/drawing/2014/main" val="1377929667"/>
                    </a:ext>
                  </a:extLst>
                </a:gridCol>
                <a:gridCol w="1695992">
                  <a:extLst>
                    <a:ext uri="{9D8B030D-6E8A-4147-A177-3AD203B41FA5}">
                      <a16:colId xmlns:a16="http://schemas.microsoft.com/office/drawing/2014/main" val="2353564819"/>
                    </a:ext>
                  </a:extLst>
                </a:gridCol>
              </a:tblGrid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Toll Revenues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4,460,000 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6728710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Allocated Bond Funds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635,000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5921396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SMCTA Measure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400,000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6344720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Carryforward Balance from SMCTA &amp; CCAG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192,109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004692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Advance from SMCTA and CCAG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3,265,185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5876457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advance from SMCTA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622,667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2717816"/>
                  </a:ext>
                </a:extLst>
              </a:tr>
              <a:tr h="56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9,574,961 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0349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55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9505-93C7-4D84-B433-8C91C6C78D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7516" y="1378402"/>
            <a:ext cx="10515600" cy="7366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C4485"/>
                </a:solidFill>
                <a:latin typeface="+mn-lt"/>
              </a:rPr>
              <a:t>USES OF FUNDS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9234919"/>
              </p:ext>
            </p:extLst>
          </p:nvPr>
        </p:nvGraphicFramePr>
        <p:xfrm>
          <a:off x="6644832" y="2115002"/>
          <a:ext cx="5284921" cy="4109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288AA48-67CD-4EB4-BA4F-F8A876577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585052"/>
              </p:ext>
            </p:extLst>
          </p:nvPr>
        </p:nvGraphicFramePr>
        <p:xfrm>
          <a:off x="577514" y="2293749"/>
          <a:ext cx="5518485" cy="3930885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801622">
                  <a:extLst>
                    <a:ext uri="{9D8B030D-6E8A-4147-A177-3AD203B41FA5}">
                      <a16:colId xmlns:a16="http://schemas.microsoft.com/office/drawing/2014/main" val="3546315625"/>
                    </a:ext>
                  </a:extLst>
                </a:gridCol>
                <a:gridCol w="1716863">
                  <a:extLst>
                    <a:ext uri="{9D8B030D-6E8A-4147-A177-3AD203B41FA5}">
                      <a16:colId xmlns:a16="http://schemas.microsoft.com/office/drawing/2014/main" val="3959440961"/>
                    </a:ext>
                  </a:extLst>
                </a:gridCol>
              </a:tblGrid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Staff Support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    839,628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0650247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Administrative and Other Expenses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593,833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7849940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Consultant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1,811,000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818496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404323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Toll Operations and Maintenance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2,751,000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2901250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Fastrak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Customer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1,885,500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1401330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Express Lane Enhanced Enforcement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9875630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Equity Program Administration and Costs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637810"/>
                  </a:ext>
                </a:extLst>
              </a:tr>
              <a:tr h="43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600" b="1" u="dbl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    9,574,961 </a:t>
                      </a:r>
                      <a:endParaRPr lang="en-US" sz="1600" b="1" i="0" u="dbl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6598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911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8BBA-4020-4CF8-93B1-A5082E20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67" y="1274088"/>
            <a:ext cx="10915049" cy="1019661"/>
          </a:xfrm>
        </p:spPr>
        <p:txBody>
          <a:bodyPr>
            <a:normAutofit fontScale="90000"/>
          </a:bodyPr>
          <a:lstStyle/>
          <a:p>
            <a:r>
              <a:rPr lang="en-US" dirty="0"/>
              <a:t> Carryforward Loan Balance from SMCTA &amp; C/CAG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D602045-61C8-403C-85A3-F08DE6575C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212802"/>
              </p:ext>
            </p:extLst>
          </p:nvPr>
        </p:nvGraphicFramePr>
        <p:xfrm>
          <a:off x="2030277" y="2362070"/>
          <a:ext cx="7291953" cy="4061980"/>
        </p:xfrm>
        <a:graphic>
          <a:graphicData uri="http://schemas.openxmlformats.org/drawingml/2006/table">
            <a:tbl>
              <a:tblPr/>
              <a:tblGrid>
                <a:gridCol w="2434969">
                  <a:extLst>
                    <a:ext uri="{9D8B030D-6E8A-4147-A177-3AD203B41FA5}">
                      <a16:colId xmlns:a16="http://schemas.microsoft.com/office/drawing/2014/main" val="2580318704"/>
                    </a:ext>
                  </a:extLst>
                </a:gridCol>
                <a:gridCol w="1761466">
                  <a:extLst>
                    <a:ext uri="{9D8B030D-6E8A-4147-A177-3AD203B41FA5}">
                      <a16:colId xmlns:a16="http://schemas.microsoft.com/office/drawing/2014/main" val="3300219874"/>
                    </a:ext>
                  </a:extLst>
                </a:gridCol>
                <a:gridCol w="1554235">
                  <a:extLst>
                    <a:ext uri="{9D8B030D-6E8A-4147-A177-3AD203B41FA5}">
                      <a16:colId xmlns:a16="http://schemas.microsoft.com/office/drawing/2014/main" val="1369374053"/>
                    </a:ext>
                  </a:extLst>
                </a:gridCol>
                <a:gridCol w="1541283">
                  <a:extLst>
                    <a:ext uri="{9D8B030D-6E8A-4147-A177-3AD203B41FA5}">
                      <a16:colId xmlns:a16="http://schemas.microsoft.com/office/drawing/2014/main" val="2978965432"/>
                    </a:ext>
                  </a:extLst>
                </a:gridCol>
              </a:tblGrid>
              <a:tr h="406198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SMCTA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CCAG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385253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FY20 Advance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444,695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444,695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889,390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186118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FY21 Advance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1,270,463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889,545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2,160,008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595463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advanced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1,715,158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1,334,240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3,049,398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291321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484174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FY 20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502,598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475,997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978,595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691863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FY 21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989,973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888,721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1,878,694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348780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1,492,571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1,364,718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2,857,289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474570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229154"/>
                  </a:ext>
                </a:extLst>
              </a:tr>
              <a:tr h="406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Carryover to FY2023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222,587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(30,478)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192,109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270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36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F501-1CB7-478F-AF2A-A14ED1B4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1274088"/>
            <a:ext cx="11532637" cy="1325563"/>
          </a:xfrm>
        </p:spPr>
        <p:txBody>
          <a:bodyPr/>
          <a:lstStyle/>
          <a:p>
            <a:r>
              <a:rPr lang="en-US" dirty="0"/>
              <a:t>       FY2023 Loan Advance from SMCTA &amp; C/CAG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A1E285E-89CE-4E74-A9A8-C25A93E58A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182363"/>
              </p:ext>
            </p:extLst>
          </p:nvPr>
        </p:nvGraphicFramePr>
        <p:xfrm>
          <a:off x="1645492" y="2599651"/>
          <a:ext cx="8820150" cy="3905926"/>
        </p:xfrm>
        <a:graphic>
          <a:graphicData uri="http://schemas.openxmlformats.org/drawingml/2006/table">
            <a:tbl>
              <a:tblPr/>
              <a:tblGrid>
                <a:gridCol w="3609080">
                  <a:extLst>
                    <a:ext uri="{9D8B030D-6E8A-4147-A177-3AD203B41FA5}">
                      <a16:colId xmlns:a16="http://schemas.microsoft.com/office/drawing/2014/main" val="3463040445"/>
                    </a:ext>
                  </a:extLst>
                </a:gridCol>
                <a:gridCol w="1786127">
                  <a:extLst>
                    <a:ext uri="{9D8B030D-6E8A-4147-A177-3AD203B41FA5}">
                      <a16:colId xmlns:a16="http://schemas.microsoft.com/office/drawing/2014/main" val="2446934352"/>
                    </a:ext>
                  </a:extLst>
                </a:gridCol>
                <a:gridCol w="1786127">
                  <a:extLst>
                    <a:ext uri="{9D8B030D-6E8A-4147-A177-3AD203B41FA5}">
                      <a16:colId xmlns:a16="http://schemas.microsoft.com/office/drawing/2014/main" val="1514348273"/>
                    </a:ext>
                  </a:extLst>
                </a:gridCol>
                <a:gridCol w="1638816">
                  <a:extLst>
                    <a:ext uri="{9D8B030D-6E8A-4147-A177-3AD203B41FA5}">
                      <a16:colId xmlns:a16="http://schemas.microsoft.com/office/drawing/2014/main" val="1140773607"/>
                    </a:ext>
                  </a:extLst>
                </a:gridCol>
              </a:tblGrid>
              <a:tr h="38808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SMCTA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CCAG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280484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Toll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$           2,230,000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$           2,230,000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$        4,460,000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7098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Carryforward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 222,587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 (30,478)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192,109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851762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2,452,587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2,199,522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4,652,109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655878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Expenses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4,367,772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4,172,189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8,539,961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786413"/>
                  </a:ext>
                </a:extLst>
              </a:tr>
              <a:tr h="400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FY2023 Projected Advance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1,915,185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1,972,667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3,887,852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322084"/>
                  </a:ext>
                </a:extLst>
              </a:tr>
              <a:tr h="40060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103381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Advance from SMCTA and C/CAG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1,915,185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1,350,000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3,265,185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000287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Additional Advance from SMCTA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 622,667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622,667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684201"/>
                  </a:ext>
                </a:extLst>
              </a:tr>
              <a:tr h="388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effectLst/>
                          <a:latin typeface="Times New Roman" panose="02020603050405020304" pitchFamily="18" charset="0"/>
                        </a:rPr>
                        <a:t>Total Advance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effectLst/>
                          <a:latin typeface="Times New Roman" panose="02020603050405020304" pitchFamily="18" charset="0"/>
                        </a:rPr>
                        <a:t> $           2,537,852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effectLst/>
                          <a:latin typeface="Times New Roman" panose="02020603050405020304" pitchFamily="18" charset="0"/>
                        </a:rPr>
                        <a:t> $           1,350,000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$        3,887,852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643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47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9505-93C7-4D84-B433-8C91C6C78D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17400" y="3385433"/>
            <a:ext cx="10515600" cy="7366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C4485"/>
                </a:solidFill>
                <a:latin typeface="Interstate"/>
              </a:rPr>
              <a:t>Any Questions?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227877509"/>
              </p:ext>
            </p:extLst>
          </p:nvPr>
        </p:nvGraphicFramePr>
        <p:xfrm>
          <a:off x="5367861" y="1746702"/>
          <a:ext cx="6096000" cy="4410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055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01ExpressLanes_PPtemplate_DRAFT3b-HD.pptx" id="{36459958-4A74-4236-9508-27DD113917E3}" vid="{BECFFA6F-BD7E-4CB7-B0AB-28825E96AAB7}"/>
    </a:ext>
  </a:extLst>
</a:theme>
</file>

<file path=ppt/theme/theme2.xml><?xml version="1.0" encoding="utf-8"?>
<a:theme xmlns:a="http://schemas.openxmlformats.org/drawingml/2006/main" name="Custom Design">
  <a:themeElements>
    <a:clrScheme name="101 Express Lanes">
      <a:dk1>
        <a:sysClr val="windowText" lastClr="000000"/>
      </a:dk1>
      <a:lt1>
        <a:sysClr val="window" lastClr="FFFFFF"/>
      </a:lt1>
      <a:dk2>
        <a:srgbClr val="1B2B4E"/>
      </a:dk2>
      <a:lt2>
        <a:srgbClr val="FFFFCC"/>
      </a:lt2>
      <a:accent1>
        <a:srgbClr val="99CCCC"/>
      </a:accent1>
      <a:accent2>
        <a:srgbClr val="E8C86F"/>
      </a:accent2>
      <a:accent3>
        <a:srgbClr val="DDB2AE"/>
      </a:accent3>
      <a:accent4>
        <a:srgbClr val="CE7943"/>
      </a:accent4>
      <a:accent5>
        <a:srgbClr val="CC7463"/>
      </a:accent5>
      <a:accent6>
        <a:srgbClr val="4C9CAA"/>
      </a:accent6>
      <a:hlink>
        <a:srgbClr val="7E9EEC"/>
      </a:hlink>
      <a:folHlink>
        <a:srgbClr val="154C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01ExpressLanes_PPtemplate_DRAFT3b-HD.pptx" id="{36459958-4A74-4236-9508-27DD113917E3}" vid="{142BE890-C4EF-4545-B510-EF94E268A1D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57F8D76851E74798B428121B3F2D9C" ma:contentTypeVersion="2" ma:contentTypeDescription="Create a new document." ma:contentTypeScope="" ma:versionID="9021d5fc16ac03bb5c2c4382ca65fc2b">
  <xsd:schema xmlns:xsd="http://www.w3.org/2001/XMLSchema" xmlns:xs="http://www.w3.org/2001/XMLSchema" xmlns:p="http://schemas.microsoft.com/office/2006/metadata/properties" xmlns:ns3="6a428ff9-1f3d-4538-b3f7-80585ecd00d5" targetNamespace="http://schemas.microsoft.com/office/2006/metadata/properties" ma:root="true" ma:fieldsID="6a6fb4e432fbbfa556dcb50e64b0c189" ns3:_="">
    <xsd:import namespace="6a428ff9-1f3d-4538-b3f7-80585ecd00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28ff9-1f3d-4538-b3f7-80585ecd00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3C05B2-D750-458F-A9E1-9F86770B0A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428ff9-1f3d-4538-b3f7-80585ecd00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9021B4-C2F8-46AD-A78A-00A36DE18F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E3D7F0-6CA2-425F-BB95-ACC1178E65A9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6a428ff9-1f3d-4538-b3f7-80585ecd00d5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101ExpressLanes-SMC_PPT-template</Template>
  <TotalTime>1775</TotalTime>
  <Words>373</Words>
  <Application>Microsoft Office PowerPoint</Application>
  <PresentationFormat>Widescreen</PresentationFormat>
  <Paragraphs>116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Interstate</vt:lpstr>
      <vt:lpstr>Times New Roman</vt:lpstr>
      <vt:lpstr>Office Theme</vt:lpstr>
      <vt:lpstr>Custom Design</vt:lpstr>
      <vt:lpstr>Image</vt:lpstr>
      <vt:lpstr>Fiscal Year 2023 SMCEL-JPA  Operating Budget</vt:lpstr>
      <vt:lpstr>Assumptions and Budget Summary</vt:lpstr>
      <vt:lpstr>SOURCES OF FUNDS</vt:lpstr>
      <vt:lpstr>USES OF FUNDS</vt:lpstr>
      <vt:lpstr> Carryforward Loan Balance from SMCTA &amp; C/CAG</vt:lpstr>
      <vt:lpstr>       FY2023 Loan Advance from SMCTA &amp; C/CAG</vt:lpstr>
      <vt:lpstr>Any Questions?</vt:lpstr>
    </vt:vector>
  </TitlesOfParts>
  <Company>SMCTD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 Express Lanes  PowerPoint Template</dc:title>
  <dc:creator>Srour, Daniel</dc:creator>
  <cp:lastModifiedBy>Chen, Jeannie</cp:lastModifiedBy>
  <cp:revision>68</cp:revision>
  <dcterms:created xsi:type="dcterms:W3CDTF">2022-05-20T17:28:48Z</dcterms:created>
  <dcterms:modified xsi:type="dcterms:W3CDTF">2022-06-09T21:54:30Z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0x0101001B57F8D76851E74798B428121B3F2D9C</vt:lpwstr>
  </property>
</Properties>
</file>