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  <p:sldMasterId id="2147483674" r:id="rId5"/>
  </p:sldMasterIdLst>
  <p:sldIdLst>
    <p:sldId id="256" r:id="rId6"/>
    <p:sldId id="267" r:id="rId7"/>
    <p:sldId id="263" r:id="rId8"/>
    <p:sldId id="259" r:id="rId9"/>
    <p:sldId id="271" r:id="rId10"/>
    <p:sldId id="270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44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2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amTrans.com\Departments\Finance\20XX%20Budget\2023%20Budget\4%20ELJPA\June%20Board%20FY23%20Budget%20Package\archive\Charts%20for%20Powerpoint%20v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amTrans.com\Departments\Finance\20XX%20Budget\2023%20Budget\4%20ELJPA\June%20Board%20FY23%20Budget%20Package\archive\Charts%20for%20Powerpoint%20v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412145709078349"/>
          <c:y val="3.1355292093999482E-2"/>
          <c:w val="0.53732931682515617"/>
          <c:h val="0.6606974873610495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1C6-4112-97B0-EDF95592840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1C6-4112-97B0-EDF95592840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1C6-4112-97B0-EDF95592840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1C6-4112-97B0-EDF95592840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61C6-4112-97B0-EDF955928409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61C6-4112-97B0-EDF95592840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Revised!$A$6:$A$11</c:f>
              <c:strCache>
                <c:ptCount val="6"/>
                <c:pt idx="0">
                  <c:v>Toll Revenues</c:v>
                </c:pt>
                <c:pt idx="1">
                  <c:v>Allocated Bond Funds</c:v>
                </c:pt>
                <c:pt idx="2">
                  <c:v>SMCTA Measure A</c:v>
                </c:pt>
                <c:pt idx="3">
                  <c:v>Carryforward Balance from SMCTA &amp; CCAG</c:v>
                </c:pt>
                <c:pt idx="4">
                  <c:v>Advance from SMCTA and CCAG</c:v>
                </c:pt>
                <c:pt idx="5">
                  <c:v>Additional advance from SMCTA</c:v>
                </c:pt>
              </c:strCache>
            </c:strRef>
          </c:cat>
          <c:val>
            <c:numRef>
              <c:f>Revised!$B$6:$B$11</c:f>
              <c:numCache>
                <c:formatCode>_(* #,##0.00_);_(* \(#,##0.00\);_(* "-"??_);_(@_)</c:formatCode>
                <c:ptCount val="6"/>
                <c:pt idx="0">
                  <c:v>4460000</c:v>
                </c:pt>
                <c:pt idx="1">
                  <c:v>635000</c:v>
                </c:pt>
                <c:pt idx="2">
                  <c:v>400000</c:v>
                </c:pt>
                <c:pt idx="3">
                  <c:v>192109</c:v>
                </c:pt>
                <c:pt idx="4">
                  <c:v>3265185</c:v>
                </c:pt>
                <c:pt idx="5">
                  <c:v>622667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61C6-4112-97B0-EDF95592840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6678994766386433E-2"/>
          <c:y val="0.84568626883030928"/>
          <c:w val="0.97332265379136595"/>
          <c:h val="0.1364331533763655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022842725558241"/>
          <c:y val="1.6364494215901245E-2"/>
          <c:w val="0.53621142113571807"/>
          <c:h val="0.68955981184676285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FA7-46C2-AF1D-FE4E42DFD13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FA7-46C2-AF1D-FE4E42DFD13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FA7-46C2-AF1D-FE4E42DFD13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FA7-46C2-AF1D-FE4E42DFD13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FFA7-46C2-AF1D-FE4E42DFD135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FFA7-46C2-AF1D-FE4E42DFD135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FFA7-46C2-AF1D-FE4E42DFD135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FFA7-46C2-AF1D-FE4E42DFD135}"/>
              </c:ext>
            </c:extLst>
          </c:dPt>
          <c:dLbls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6%</a:t>
                    </a:r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FFA7-46C2-AF1D-FE4E42DFD135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19%</a:t>
                    </a:r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FFA7-46C2-AF1D-FE4E42DFD135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4%</a:t>
                    </a:r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FFA7-46C2-AF1D-FE4E42DFD135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29%</a:t>
                    </a:r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FFA7-46C2-AF1D-FE4E42DFD135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20%</a:t>
                    </a:r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FFA7-46C2-AF1D-FE4E42DFD1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Sheet1!$A$25:$A$32</c:f>
              <c:strCache>
                <c:ptCount val="8"/>
                <c:pt idx="0">
                  <c:v>Staff Support</c:v>
                </c:pt>
                <c:pt idx="1">
                  <c:v>Administrative and Other Expenses</c:v>
                </c:pt>
                <c:pt idx="2">
                  <c:v>Consultant</c:v>
                </c:pt>
                <c:pt idx="3">
                  <c:v>Maintenance </c:v>
                </c:pt>
                <c:pt idx="4">
                  <c:v>Toll Operations and Maintenance </c:v>
                </c:pt>
                <c:pt idx="5">
                  <c:v>Fastrak Customer Service</c:v>
                </c:pt>
                <c:pt idx="6">
                  <c:v>Express Lane Enhanced Enforcement </c:v>
                </c:pt>
                <c:pt idx="7">
                  <c:v>Equity Program Administration and Costs</c:v>
                </c:pt>
              </c:strCache>
            </c:strRef>
          </c:cat>
          <c:val>
            <c:numRef>
              <c:f>Sheet1!$B$25:$B$32</c:f>
              <c:numCache>
                <c:formatCode>_(* #,##0_);_(* \(#,##0\);_(* "-"??_);_(@_)</c:formatCode>
                <c:ptCount val="8"/>
                <c:pt idx="0">
                  <c:v>839628.33777606685</c:v>
                </c:pt>
                <c:pt idx="1">
                  <c:v>740833</c:v>
                </c:pt>
                <c:pt idx="2">
                  <c:v>1811000</c:v>
                </c:pt>
                <c:pt idx="3">
                  <c:v>444000</c:v>
                </c:pt>
                <c:pt idx="4">
                  <c:v>2751000</c:v>
                </c:pt>
                <c:pt idx="5">
                  <c:v>1885500</c:v>
                </c:pt>
                <c:pt idx="6">
                  <c:v>215000</c:v>
                </c:pt>
                <c:pt idx="7">
                  <c:v>1119360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FFA7-46C2-AF1D-FE4E42DFD13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9037938315445011E-2"/>
          <c:y val="0.8027408313499832"/>
          <c:w val="0.97153618757971971"/>
          <c:h val="0.1787173489383104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428133202099737"/>
          <c:y val="0.71161368110236223"/>
          <c:w val="0.86935400262467188"/>
          <c:h val="0.2696363188976377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2030F23-7283-4FE1-98E7-F5331D85510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403"/>
            <a:ext cx="12278244" cy="690651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BE90912-281D-4597-9DA7-69AEA426CD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1519" y="3133618"/>
            <a:ext cx="9144000" cy="973851"/>
          </a:xfr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3600" b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197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FE022-C18C-4E0B-918A-D66310F5C7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942" y="1270534"/>
            <a:ext cx="4172083" cy="128216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D8A9A7A-47BB-4898-9612-C0340D74A8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482725"/>
            <a:ext cx="640887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1CF7A0-0564-43B2-836A-5FBCF37386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96766" y="2552700"/>
            <a:ext cx="417208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383626-FF89-46B6-8D14-62F450FD6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FD62A-5D9A-4B55-A4AB-69B57B2CD7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885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94308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57724D1-1E55-4C17-8C89-A95B945D2EA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3FD62A-5D9A-4B55-A4AB-69B57B2CD7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5578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4D5E0094-2D69-42A1-8F0B-E51655D9A7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7151"/>
            <a:ext cx="12278244" cy="7021621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17F1FB16-B426-4B8B-B382-C40B742332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1519" y="3133618"/>
            <a:ext cx="9144000" cy="973851"/>
          </a:xfr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3600" b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2080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A733A-7539-422E-8D31-77396BF61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6D98D0-B3B8-4899-AC10-F181F612CA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9"/>
            <a:ext cx="10515600" cy="43154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7298E5-31D2-46DA-B08A-DD7BDDC27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4D6E3-E444-43E6-BE04-1259584CB3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4335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0FAA0-64A3-4609-ADF4-7EBBD5BC5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42098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71F7DA-4B95-49FF-9F39-0C5A598D3F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30070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36539-862E-4A03-8EFB-3992F0D94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4D6E3-E444-43E6-BE04-1259584CB3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885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A9D70-66FD-4302-89B4-45F1D13DC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5C29B2-5CDE-486C-BE4D-B0AA6F9C73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B1C1DF-3B4A-4133-9289-5DCC3DBD04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097891-AB5D-4A3A-91C5-25DB686A6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4D6E3-E444-43E6-BE04-1259584CB3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7796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32964-B35B-43F7-9F77-62D328305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F5BD0A-C792-4ACD-8B06-213ED28442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BADF70-C063-4B76-B6ED-D33DDB012B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44D7C3-940D-41C8-B5C9-1861D470A4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10C683C-86F5-4FF3-AE81-E5A82E559E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CBCE47-8B99-4409-9259-49FE636CC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4D6E3-E444-43E6-BE04-1259584CB3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2602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70C1C-9037-4694-8169-C587D161E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289A30-2D68-4CFD-92E9-ACA1B69BB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4D6E3-E444-43E6-BE04-1259584CB3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2145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51EBFA-AF95-4E68-9CBC-522E66C18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4D6E3-E444-43E6-BE04-1259584CB3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647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7A1B2-99E5-4559-8AE2-72AF82DFD1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7023" y="1372620"/>
            <a:ext cx="10506777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F4B39D-3565-4801-BDA9-ED99962F80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7023" y="3852295"/>
            <a:ext cx="10506777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2ED687-6140-4267-9C15-CFA9E3925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FD62A-5D9A-4B55-A4AB-69B57B2CD7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5082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20280-286E-4F82-913D-C65D13A9D4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A93798-EED1-459D-899A-4E217C6ADF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F51EEB-13B5-4AFB-AB61-9329C0AC94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3BBB47-DF4F-40FC-843D-EC6620DB2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4D6E3-E444-43E6-BE04-1259584CB3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5066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5CA6E-1AF0-4092-B6D8-FBACA5EF3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CECDE5D-BD3A-46E5-ACF5-337632C965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7BE477-B9F5-4240-A2F7-4BC10A852E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8D5A54-856A-40AC-9FB3-A4A0A24C5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4D6E3-E444-43E6-BE04-1259584CB3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6813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1243059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57724D1-1E55-4C17-8C89-A95B945D2EA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3FD62A-5D9A-4B55-A4AB-69B57B2CD7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689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E8979-6197-4287-BD1E-7E90AEC4F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67" y="1274088"/>
            <a:ext cx="10915049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45F971-36C0-46AD-905D-7007424FF7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767" y="2639165"/>
            <a:ext cx="10915049" cy="371718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F292AD-4518-496D-9B89-EE6C7D5D4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FD62A-5D9A-4B55-A4AB-69B57B2CD7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588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9C055-1713-4145-92B4-407FA44824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46DB2D-72F6-46EE-92F7-C927D75E48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7A29B-4F4C-4BAB-BC39-2D939ECA9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FD62A-5D9A-4B55-A4AB-69B57B2CD7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342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0AD61-CA05-49BD-82A7-E5F9E2DB92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74088"/>
            <a:ext cx="10515600" cy="11166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ACD074-3E6D-48FC-8D6D-BA8977B0C6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390775"/>
            <a:ext cx="5181600" cy="37861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38F954-A3A9-41FB-A03A-95B66BF197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390775"/>
            <a:ext cx="5181600" cy="37861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065263-B3C8-4FD0-9B33-1A6A5F631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FD62A-5D9A-4B55-A4AB-69B57B2CD7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47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FFCB1-D33D-44DA-A6E6-1C0580D8C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267" y="1279776"/>
            <a:ext cx="10720121" cy="123878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937727-E99B-4290-8CA7-FAE289EF2C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5268" y="2518561"/>
            <a:ext cx="536230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26FE4D-184A-4FCB-A0AE-49EAC8BF8C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3680" y="3342473"/>
            <a:ext cx="5363895" cy="301387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E1651B-C475-4A82-AEA5-3A308645F5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5185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232CE8-486B-44ED-A480-6B51231BA8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342473"/>
            <a:ext cx="5183188" cy="301387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140FD3A-9B89-4379-B1BC-14E81D252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FD62A-5D9A-4B55-A4AB-69B57B2CD7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957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E5BCD-0AE8-43FB-A92B-A12ADC95A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C49B03-0528-4459-B75F-1B2A3F19E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FD62A-5D9A-4B55-A4AB-69B57B2CD7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48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C7FA2F-1071-4E8D-AF3F-255110E30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FD62A-5D9A-4B55-A4AB-69B57B2CD7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977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D7399-D6FB-4EB3-B011-8F58434C5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752600"/>
            <a:ext cx="3932237" cy="124526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F578F6-9606-4800-9EB8-5DE431532C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752600"/>
            <a:ext cx="6172200" cy="46037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AAB226-D4A4-4E63-8766-5F8488601F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997868"/>
            <a:ext cx="3932237" cy="336642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3FC83A-2E61-415F-8108-3B6BB6E2A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FD62A-5D9A-4B55-A4AB-69B57B2CD7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962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4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4FBE53C-F58B-460D-AA40-29EF69333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7408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2E5F0C-4BD8-4599-A03F-27C2D8D3DE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639165"/>
            <a:ext cx="10515600" cy="3717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50761C-D8D8-4395-9C30-28B8A7A20B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FD62A-5D9A-4B55-A4AB-69B57B2CD750}" type="slidenum">
              <a:rPr lang="en-US" smtClean="0"/>
              <a:t>‹#›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811AF6E9-1642-43F8-9026-887C3598A80F}"/>
              </a:ext>
            </a:extLst>
          </p:cNvPr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339718702"/>
              </p:ext>
            </p:extLst>
          </p:nvPr>
        </p:nvGraphicFramePr>
        <p:xfrm>
          <a:off x="1588" y="0"/>
          <a:ext cx="12190412" cy="133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Image" r:id="rId15" imgW="12190320" imgH="1333080" progId="Photoshop.Image.22">
                  <p:embed/>
                </p:oleObj>
              </mc:Choice>
              <mc:Fallback>
                <p:oleObj name="Image" r:id="rId15" imgW="12190320" imgH="1333080" progId="Photoshop.Image.2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588" y="0"/>
                        <a:ext cx="12190412" cy="133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54930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9" r:id="rId11"/>
    <p:sldLayoutId id="214748371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:a16="http://schemas.microsoft.com/office/drawing/2014/main" id="{34D95319-7A68-404A-B243-35F66B1277D1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28637" y="6054291"/>
            <a:ext cx="13485603" cy="703697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0B6273-37DB-4449-A0B5-A3B35F53C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3ACD47-4947-48A0-9B1F-40A92BE9F3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1B400D-BDB3-400A-9990-580D006EAC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4D6E3-E444-43E6-BE04-1259584CB3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074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59" r:id="rId10"/>
    <p:sldLayoutId id="214748366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72412F-0FBE-4CFD-989B-BD08BC4081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Interstate"/>
              </a:rPr>
              <a:t>Fiscal Year 2023 SMCEL-JPA </a:t>
            </a:r>
            <a:br>
              <a:rPr lang="en-US" dirty="0">
                <a:latin typeface="Interstate"/>
              </a:rPr>
            </a:br>
            <a:r>
              <a:rPr lang="en-US" dirty="0">
                <a:latin typeface="Interstate"/>
              </a:rPr>
              <a:t>Operating Budget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9416" y="5199682"/>
            <a:ext cx="20767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Interstate"/>
              </a:rPr>
              <a:t>Item xxx</a:t>
            </a:r>
          </a:p>
        </p:txBody>
      </p:sp>
    </p:spTree>
    <p:extLst>
      <p:ext uri="{BB962C8B-B14F-4D97-AF65-F5344CB8AC3E}">
        <p14:creationId xmlns:p14="http://schemas.microsoft.com/office/powerpoint/2010/main" val="4266592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A589F-981E-4C2A-B5BE-A0A0BA77F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Assumptions and Budget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F7B48B-F67F-4710-BA32-15AF422337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766" y="2360644"/>
            <a:ext cx="11120128" cy="4226767"/>
          </a:xfrm>
        </p:spPr>
        <p:txBody>
          <a:bodyPr>
            <a:normAutofit fontScale="85000" lnSpcReduction="10000"/>
          </a:bodyPr>
          <a:lstStyle/>
          <a:p>
            <a:r>
              <a:rPr lang="en-US" sz="3200" dirty="0"/>
              <a:t>The FY2022 Forecast assumed 5 months of the southern segment operations; whereas FY2023 Budget reflects 12 months of the southern segment operations</a:t>
            </a:r>
          </a:p>
          <a:p>
            <a:r>
              <a:rPr lang="en-US" sz="3200" dirty="0"/>
              <a:t>Insufficient toll revenues are projected to cover expenses, SMCTA and CCAG will need to continue to loan funds to support JPA operations </a:t>
            </a:r>
          </a:p>
          <a:p>
            <a:r>
              <a:rPr lang="en-US" sz="3200" dirty="0"/>
              <a:t>To better project revenues and expenses for the northern segment, more data is needed</a:t>
            </a:r>
          </a:p>
          <a:p>
            <a:pPr lvl="1"/>
            <a:r>
              <a:rPr lang="en-US" sz="2800" dirty="0"/>
              <a:t>Opening date of northern segment;</a:t>
            </a:r>
          </a:p>
          <a:p>
            <a:pPr lvl="1"/>
            <a:r>
              <a:rPr lang="en-US" sz="2800" dirty="0"/>
              <a:t>Additional months of actual revenue and expense data for current operations; and</a:t>
            </a:r>
          </a:p>
          <a:p>
            <a:pPr lvl="1"/>
            <a:r>
              <a:rPr lang="en-US" sz="2800" dirty="0"/>
              <a:t>Staff will return later with a mid-year budget amendment to include northern segment revenues and expenses</a:t>
            </a:r>
          </a:p>
        </p:txBody>
      </p:sp>
    </p:spTree>
    <p:extLst>
      <p:ext uri="{BB962C8B-B14F-4D97-AF65-F5344CB8AC3E}">
        <p14:creationId xmlns:p14="http://schemas.microsoft.com/office/powerpoint/2010/main" val="2993307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B9505-93C7-4D84-B433-8C91C6C78DB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77516" y="1378402"/>
            <a:ext cx="10515600" cy="736600"/>
          </a:xfrm>
        </p:spPr>
        <p:txBody>
          <a:bodyPr>
            <a:noAutofit/>
          </a:bodyPr>
          <a:lstStyle/>
          <a:p>
            <a:r>
              <a:rPr lang="en-US" sz="4800" dirty="0">
                <a:solidFill>
                  <a:srgbClr val="0C4485"/>
                </a:solidFill>
                <a:latin typeface="+mn-lt"/>
              </a:rPr>
              <a:t>SOURCES OF FUNDS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7C2E2335-9A66-4FAA-B069-32E2B4D349D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6700338"/>
              </p:ext>
            </p:extLst>
          </p:nvPr>
        </p:nvGraphicFramePr>
        <p:xfrm>
          <a:off x="6343476" y="1677798"/>
          <a:ext cx="5518558" cy="48392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535D72D-2EA0-4A09-9408-1256D617A2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7641254"/>
              </p:ext>
            </p:extLst>
          </p:nvPr>
        </p:nvGraphicFramePr>
        <p:xfrm>
          <a:off x="577442" y="2402238"/>
          <a:ext cx="5451400" cy="392882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3755408">
                  <a:extLst>
                    <a:ext uri="{9D8B030D-6E8A-4147-A177-3AD203B41FA5}">
                      <a16:colId xmlns:a16="http://schemas.microsoft.com/office/drawing/2014/main" val="1377929667"/>
                    </a:ext>
                  </a:extLst>
                </a:gridCol>
                <a:gridCol w="1695992">
                  <a:extLst>
                    <a:ext uri="{9D8B030D-6E8A-4147-A177-3AD203B41FA5}">
                      <a16:colId xmlns:a16="http://schemas.microsoft.com/office/drawing/2014/main" val="2353564819"/>
                    </a:ext>
                  </a:extLst>
                </a:gridCol>
              </a:tblGrid>
              <a:tr h="561260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Toll Revenues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b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$            4,460,000  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56728710"/>
                  </a:ext>
                </a:extLst>
              </a:tr>
              <a:tr h="561260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Allocated Bond Funds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b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635,000 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05921396"/>
                  </a:ext>
                </a:extLst>
              </a:tr>
              <a:tr h="561260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SMCTA Measure A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b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400,000 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16344720"/>
                  </a:ext>
                </a:extLst>
              </a:tr>
              <a:tr h="561260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Carryforward Balance from SMCTA &amp; CCAG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b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192,109 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9004692"/>
                  </a:ext>
                </a:extLst>
              </a:tr>
              <a:tr h="561260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Advance from SMCTA and CCAG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b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3,265,185 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45876457"/>
                  </a:ext>
                </a:extLst>
              </a:tr>
              <a:tr h="561260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Additional advance from SMCTA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b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622,667 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02717816"/>
                  </a:ext>
                </a:extLst>
              </a:tr>
              <a:tr h="561260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n-US" sz="1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b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$            9,574,961 </a:t>
                      </a:r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203495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1555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B9505-93C7-4D84-B433-8C91C6C78DB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77516" y="1378402"/>
            <a:ext cx="10515600" cy="736600"/>
          </a:xfrm>
        </p:spPr>
        <p:txBody>
          <a:bodyPr>
            <a:noAutofit/>
          </a:bodyPr>
          <a:lstStyle/>
          <a:p>
            <a:r>
              <a:rPr lang="en-US" sz="4800" dirty="0">
                <a:solidFill>
                  <a:srgbClr val="0C4485"/>
                </a:solidFill>
                <a:latin typeface="+mn-lt"/>
              </a:rPr>
              <a:t>USES OF FUNDS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0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9234919"/>
              </p:ext>
            </p:extLst>
          </p:nvPr>
        </p:nvGraphicFramePr>
        <p:xfrm>
          <a:off x="6644832" y="2115002"/>
          <a:ext cx="5284921" cy="41096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288AA48-67CD-4EB4-BA4F-F8A8765774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8585052"/>
              </p:ext>
            </p:extLst>
          </p:nvPr>
        </p:nvGraphicFramePr>
        <p:xfrm>
          <a:off x="577514" y="2293749"/>
          <a:ext cx="5518485" cy="3930885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3801622">
                  <a:extLst>
                    <a:ext uri="{9D8B030D-6E8A-4147-A177-3AD203B41FA5}">
                      <a16:colId xmlns:a16="http://schemas.microsoft.com/office/drawing/2014/main" val="3546315625"/>
                    </a:ext>
                  </a:extLst>
                </a:gridCol>
                <a:gridCol w="1716863">
                  <a:extLst>
                    <a:ext uri="{9D8B030D-6E8A-4147-A177-3AD203B41FA5}">
                      <a16:colId xmlns:a16="http://schemas.microsoft.com/office/drawing/2014/main" val="3959440961"/>
                    </a:ext>
                  </a:extLst>
                </a:gridCol>
              </a:tblGrid>
              <a:tr h="43676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Staff Support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$                839,628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40650247"/>
                  </a:ext>
                </a:extLst>
              </a:tr>
              <a:tr h="43676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Administrative and Other Expenses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593,833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17849940"/>
                  </a:ext>
                </a:extLst>
              </a:tr>
              <a:tr h="43676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Consultant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1,811,000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6818496"/>
                  </a:ext>
                </a:extLst>
              </a:tr>
              <a:tr h="43676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Maintenance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444,000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80404323"/>
                  </a:ext>
                </a:extLst>
              </a:tr>
              <a:tr h="43676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Toll Operations and Maintenance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2,751,000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32901250"/>
                  </a:ext>
                </a:extLst>
              </a:tr>
              <a:tr h="43676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Fastrak</a:t>
                      </a: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Customer Service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1,885,500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11401330"/>
                  </a:ext>
                </a:extLst>
              </a:tr>
              <a:tr h="43676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Express Lane Enhanced Enforcement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215,000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49875630"/>
                  </a:ext>
                </a:extLst>
              </a:tr>
              <a:tr h="43676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Equity Program Administration and Costs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1,035,000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66637810"/>
                  </a:ext>
                </a:extLst>
              </a:tr>
              <a:tr h="43676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en-US" sz="1600" b="1" u="dbl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$            9,574,961 </a:t>
                      </a:r>
                      <a:endParaRPr lang="en-US" sz="1600" b="1" i="0" u="dbl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465987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9911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48BBA-4020-4CF8-93B1-A5082E2003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67" y="1274088"/>
            <a:ext cx="10915049" cy="1019661"/>
          </a:xfrm>
        </p:spPr>
        <p:txBody>
          <a:bodyPr>
            <a:normAutofit fontScale="90000"/>
          </a:bodyPr>
          <a:lstStyle/>
          <a:p>
            <a:r>
              <a:rPr lang="en-US" dirty="0"/>
              <a:t> Carryforward Loan Balance from SMCTA &amp; C/CAG</a:t>
            </a:r>
          </a:p>
        </p:txBody>
      </p:sp>
      <p:graphicFrame>
        <p:nvGraphicFramePr>
          <p:cNvPr id="12" name="Content Placeholder 11">
            <a:extLst>
              <a:ext uri="{FF2B5EF4-FFF2-40B4-BE49-F238E27FC236}">
                <a16:creationId xmlns:a16="http://schemas.microsoft.com/office/drawing/2014/main" id="{1D602045-61C8-403C-85A3-F08DE6575C7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4212802"/>
              </p:ext>
            </p:extLst>
          </p:nvPr>
        </p:nvGraphicFramePr>
        <p:xfrm>
          <a:off x="2030277" y="2362070"/>
          <a:ext cx="7291953" cy="4061980"/>
        </p:xfrm>
        <a:graphic>
          <a:graphicData uri="http://schemas.openxmlformats.org/drawingml/2006/table">
            <a:tbl>
              <a:tblPr/>
              <a:tblGrid>
                <a:gridCol w="2434969">
                  <a:extLst>
                    <a:ext uri="{9D8B030D-6E8A-4147-A177-3AD203B41FA5}">
                      <a16:colId xmlns:a16="http://schemas.microsoft.com/office/drawing/2014/main" val="2580318704"/>
                    </a:ext>
                  </a:extLst>
                </a:gridCol>
                <a:gridCol w="1761466">
                  <a:extLst>
                    <a:ext uri="{9D8B030D-6E8A-4147-A177-3AD203B41FA5}">
                      <a16:colId xmlns:a16="http://schemas.microsoft.com/office/drawing/2014/main" val="3300219874"/>
                    </a:ext>
                  </a:extLst>
                </a:gridCol>
                <a:gridCol w="1554235">
                  <a:extLst>
                    <a:ext uri="{9D8B030D-6E8A-4147-A177-3AD203B41FA5}">
                      <a16:colId xmlns:a16="http://schemas.microsoft.com/office/drawing/2014/main" val="1369374053"/>
                    </a:ext>
                  </a:extLst>
                </a:gridCol>
                <a:gridCol w="1541283">
                  <a:extLst>
                    <a:ext uri="{9D8B030D-6E8A-4147-A177-3AD203B41FA5}">
                      <a16:colId xmlns:a16="http://schemas.microsoft.com/office/drawing/2014/main" val="2978965432"/>
                    </a:ext>
                  </a:extLst>
                </a:gridCol>
              </a:tblGrid>
              <a:tr h="406198"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SMCTA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CCAG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Total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3385253"/>
                  </a:ext>
                </a:extLst>
              </a:tr>
              <a:tr h="406198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FY20 Advance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444,695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444,695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889,390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9186118"/>
                  </a:ext>
                </a:extLst>
              </a:tr>
              <a:tr h="406198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FY21 Advance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1,270,463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889,545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2,160,008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5595463"/>
                  </a:ext>
                </a:extLst>
              </a:tr>
              <a:tr h="406198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Total advanced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1,715,158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1,334,240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3,049,398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4291321"/>
                  </a:ext>
                </a:extLst>
              </a:tr>
              <a:tr h="406198"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2484174"/>
                  </a:ext>
                </a:extLst>
              </a:tr>
              <a:tr h="406198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FY 20 Expenses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502,598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475,997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978,595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0691863"/>
                  </a:ext>
                </a:extLst>
              </a:tr>
              <a:tr h="406198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FY 21 Expenses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989,973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888,721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1,878,694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9348780"/>
                  </a:ext>
                </a:extLst>
              </a:tr>
              <a:tr h="406198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Total Expenses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1,492,571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1,364,718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2,857,289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3474570"/>
                  </a:ext>
                </a:extLst>
              </a:tr>
              <a:tr h="406198"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7229154"/>
                  </a:ext>
                </a:extLst>
              </a:tr>
              <a:tr h="406198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Carryover to FY2023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222,587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(30,478)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192,109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82706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13601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DCF501-1CB7-478F-AF2A-A14ED1B45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249" y="1274088"/>
            <a:ext cx="11532637" cy="1325563"/>
          </a:xfrm>
        </p:spPr>
        <p:txBody>
          <a:bodyPr/>
          <a:lstStyle/>
          <a:p>
            <a:r>
              <a:rPr lang="en-US" dirty="0"/>
              <a:t>       FY2023 Loan Advance from SMCTA &amp; C/CAG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BA1E285E-89CE-4E74-A9A8-C25A93E58A8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9182363"/>
              </p:ext>
            </p:extLst>
          </p:nvPr>
        </p:nvGraphicFramePr>
        <p:xfrm>
          <a:off x="1645492" y="2599651"/>
          <a:ext cx="8820150" cy="3905926"/>
        </p:xfrm>
        <a:graphic>
          <a:graphicData uri="http://schemas.openxmlformats.org/drawingml/2006/table">
            <a:tbl>
              <a:tblPr/>
              <a:tblGrid>
                <a:gridCol w="3609080">
                  <a:extLst>
                    <a:ext uri="{9D8B030D-6E8A-4147-A177-3AD203B41FA5}">
                      <a16:colId xmlns:a16="http://schemas.microsoft.com/office/drawing/2014/main" val="3463040445"/>
                    </a:ext>
                  </a:extLst>
                </a:gridCol>
                <a:gridCol w="1786127">
                  <a:extLst>
                    <a:ext uri="{9D8B030D-6E8A-4147-A177-3AD203B41FA5}">
                      <a16:colId xmlns:a16="http://schemas.microsoft.com/office/drawing/2014/main" val="2446934352"/>
                    </a:ext>
                  </a:extLst>
                </a:gridCol>
                <a:gridCol w="1786127">
                  <a:extLst>
                    <a:ext uri="{9D8B030D-6E8A-4147-A177-3AD203B41FA5}">
                      <a16:colId xmlns:a16="http://schemas.microsoft.com/office/drawing/2014/main" val="1514348273"/>
                    </a:ext>
                  </a:extLst>
                </a:gridCol>
                <a:gridCol w="1638816">
                  <a:extLst>
                    <a:ext uri="{9D8B030D-6E8A-4147-A177-3AD203B41FA5}">
                      <a16:colId xmlns:a16="http://schemas.microsoft.com/office/drawing/2014/main" val="1140773607"/>
                    </a:ext>
                  </a:extLst>
                </a:gridCol>
              </a:tblGrid>
              <a:tr h="388089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Times New Roman" panose="02020603050405020304" pitchFamily="18" charset="0"/>
                        </a:rPr>
                        <a:t>SMCTA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Times New Roman" panose="02020603050405020304" pitchFamily="18" charset="0"/>
                        </a:rPr>
                        <a:t>CCAG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Times New Roman" panose="02020603050405020304" pitchFamily="18" charset="0"/>
                        </a:rPr>
                        <a:t>TOTAL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5280484"/>
                  </a:ext>
                </a:extLst>
              </a:tr>
              <a:tr h="38808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effectLst/>
                          <a:latin typeface="Times New Roman" panose="02020603050405020304" pitchFamily="18" charset="0"/>
                        </a:rPr>
                        <a:t>Toll Revenue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effectLst/>
                          <a:latin typeface="Times New Roman" panose="02020603050405020304" pitchFamily="18" charset="0"/>
                        </a:rPr>
                        <a:t> $           2,230,000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effectLst/>
                          <a:latin typeface="Times New Roman" panose="02020603050405020304" pitchFamily="18" charset="0"/>
                        </a:rPr>
                        <a:t> $           2,230,000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effectLst/>
                          <a:latin typeface="Times New Roman" panose="02020603050405020304" pitchFamily="18" charset="0"/>
                        </a:rPr>
                        <a:t> $        4,460,000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7098"/>
                  </a:ext>
                </a:extLst>
              </a:tr>
              <a:tr h="38808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effectLst/>
                          <a:latin typeface="Times New Roman" panose="02020603050405020304" pitchFamily="18" charset="0"/>
                        </a:rPr>
                        <a:t>Carryforward Balance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effectLst/>
                          <a:latin typeface="Times New Roman" panose="02020603050405020304" pitchFamily="18" charset="0"/>
                        </a:rPr>
                        <a:t>                 222,587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effectLst/>
                          <a:latin typeface="Times New Roman" panose="02020603050405020304" pitchFamily="18" charset="0"/>
                        </a:rPr>
                        <a:t>                 (30,478)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effectLst/>
                          <a:latin typeface="Times New Roman" panose="02020603050405020304" pitchFamily="18" charset="0"/>
                        </a:rPr>
                        <a:t>              192,109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7851762"/>
                  </a:ext>
                </a:extLst>
              </a:tr>
              <a:tr h="388089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effectLst/>
                          <a:latin typeface="Times New Roman" panose="02020603050405020304" pitchFamily="18" charset="0"/>
                        </a:rPr>
                        <a:t>              2,452,587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effectLst/>
                          <a:latin typeface="Times New Roman" panose="02020603050405020304" pitchFamily="18" charset="0"/>
                        </a:rPr>
                        <a:t>              2,199,522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effectLst/>
                          <a:latin typeface="Times New Roman" panose="02020603050405020304" pitchFamily="18" charset="0"/>
                        </a:rPr>
                        <a:t>           4,652,109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3655878"/>
                  </a:ext>
                </a:extLst>
              </a:tr>
              <a:tr h="38808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effectLst/>
                          <a:latin typeface="Times New Roman" panose="02020603050405020304" pitchFamily="18" charset="0"/>
                        </a:rPr>
                        <a:t>Expenses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effectLst/>
                          <a:latin typeface="Times New Roman" panose="02020603050405020304" pitchFamily="18" charset="0"/>
                        </a:rPr>
                        <a:t>              4,367,772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effectLst/>
                          <a:latin typeface="Times New Roman" panose="02020603050405020304" pitchFamily="18" charset="0"/>
                        </a:rPr>
                        <a:t>              4,172,189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effectLst/>
                          <a:latin typeface="Times New Roman" panose="02020603050405020304" pitchFamily="18" charset="0"/>
                        </a:rPr>
                        <a:t>           8,539,961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3786413"/>
                  </a:ext>
                </a:extLst>
              </a:tr>
              <a:tr h="40060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effectLst/>
                          <a:latin typeface="Times New Roman" panose="02020603050405020304" pitchFamily="18" charset="0"/>
                        </a:rPr>
                        <a:t>FY2023 Projected Advance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$           1,915,185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$           1,972,667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$        3,887,852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1322084"/>
                  </a:ext>
                </a:extLst>
              </a:tr>
              <a:tr h="400607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8103381"/>
                  </a:ext>
                </a:extLst>
              </a:tr>
              <a:tr h="38808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Advance from SMCTA and C/CAG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effectLst/>
                          <a:latin typeface="Times New Roman" panose="02020603050405020304" pitchFamily="18" charset="0"/>
                        </a:rPr>
                        <a:t>              1,915,185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effectLst/>
                          <a:latin typeface="Times New Roman" panose="02020603050405020304" pitchFamily="18" charset="0"/>
                        </a:rPr>
                        <a:t>              1,350,000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effectLst/>
                          <a:latin typeface="Times New Roman" panose="02020603050405020304" pitchFamily="18" charset="0"/>
                        </a:rPr>
                        <a:t>           3,265,185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6000287"/>
                  </a:ext>
                </a:extLst>
              </a:tr>
              <a:tr h="38808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effectLst/>
                          <a:latin typeface="Times New Roman" panose="02020603050405020304" pitchFamily="18" charset="0"/>
                        </a:rPr>
                        <a:t>Additional Advance from SMCTA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effectLst/>
                          <a:latin typeface="Times New Roman" panose="02020603050405020304" pitchFamily="18" charset="0"/>
                        </a:rPr>
                        <a:t>                 622,667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effectLst/>
                          <a:latin typeface="Times New Roman" panose="02020603050405020304" pitchFamily="18" charset="0"/>
                        </a:rPr>
                        <a:t>                          -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effectLst/>
                          <a:latin typeface="Times New Roman" panose="02020603050405020304" pitchFamily="18" charset="0"/>
                        </a:rPr>
                        <a:t>              622,667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3684201"/>
                  </a:ext>
                </a:extLst>
              </a:tr>
              <a:tr h="38808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effectLst/>
                          <a:latin typeface="Times New Roman" panose="02020603050405020304" pitchFamily="18" charset="0"/>
                        </a:rPr>
                        <a:t>Total Advance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effectLst/>
                          <a:latin typeface="Times New Roman" panose="02020603050405020304" pitchFamily="18" charset="0"/>
                        </a:rPr>
                        <a:t> $           2,537,852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effectLst/>
                          <a:latin typeface="Times New Roman" panose="02020603050405020304" pitchFamily="18" charset="0"/>
                        </a:rPr>
                        <a:t> $           1,350,000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 $        3,887,852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66431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0476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B9505-93C7-4D84-B433-8C91C6C78DB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917400" y="3385433"/>
            <a:ext cx="10515600" cy="736600"/>
          </a:xfrm>
        </p:spPr>
        <p:txBody>
          <a:bodyPr>
            <a:noAutofit/>
          </a:bodyPr>
          <a:lstStyle/>
          <a:p>
            <a:r>
              <a:rPr lang="en-US" sz="4800" dirty="0">
                <a:solidFill>
                  <a:srgbClr val="0C4485"/>
                </a:solidFill>
                <a:latin typeface="Interstate"/>
              </a:rPr>
              <a:t>Any Questions?</a:t>
            </a:r>
          </a:p>
        </p:txBody>
      </p:sp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2227877509"/>
              </p:ext>
            </p:extLst>
          </p:nvPr>
        </p:nvGraphicFramePr>
        <p:xfrm>
          <a:off x="5367861" y="1746702"/>
          <a:ext cx="6096000" cy="44105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005552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01ExpressLanes_PPtemplate_DRAFT3b-HD.pptx" id="{36459958-4A74-4236-9508-27DD113917E3}" vid="{BECFFA6F-BD7E-4CB7-B0AB-28825E96AAB7}"/>
    </a:ext>
  </a:extLst>
</a:theme>
</file>

<file path=ppt/theme/theme2.xml><?xml version="1.0" encoding="utf-8"?>
<a:theme xmlns:a="http://schemas.openxmlformats.org/drawingml/2006/main" name="Custom Design">
  <a:themeElements>
    <a:clrScheme name="101 Express Lanes">
      <a:dk1>
        <a:sysClr val="windowText" lastClr="000000"/>
      </a:dk1>
      <a:lt1>
        <a:sysClr val="window" lastClr="FFFFFF"/>
      </a:lt1>
      <a:dk2>
        <a:srgbClr val="1B2B4E"/>
      </a:dk2>
      <a:lt2>
        <a:srgbClr val="FFFFCC"/>
      </a:lt2>
      <a:accent1>
        <a:srgbClr val="99CCCC"/>
      </a:accent1>
      <a:accent2>
        <a:srgbClr val="E8C86F"/>
      </a:accent2>
      <a:accent3>
        <a:srgbClr val="DDB2AE"/>
      </a:accent3>
      <a:accent4>
        <a:srgbClr val="CE7943"/>
      </a:accent4>
      <a:accent5>
        <a:srgbClr val="CC7463"/>
      </a:accent5>
      <a:accent6>
        <a:srgbClr val="4C9CAA"/>
      </a:accent6>
      <a:hlink>
        <a:srgbClr val="7E9EEC"/>
      </a:hlink>
      <a:folHlink>
        <a:srgbClr val="154C9D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01ExpressLanes_PPtemplate_DRAFT3b-HD.pptx" id="{36459958-4A74-4236-9508-27DD113917E3}" vid="{142BE890-C4EF-4545-B510-EF94E268A1D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B57F8D76851E74798B428121B3F2D9C" ma:contentTypeVersion="2" ma:contentTypeDescription="Create a new document." ma:contentTypeScope="" ma:versionID="9021d5fc16ac03bb5c2c4382ca65fc2b">
  <xsd:schema xmlns:xsd="http://www.w3.org/2001/XMLSchema" xmlns:xs="http://www.w3.org/2001/XMLSchema" xmlns:p="http://schemas.microsoft.com/office/2006/metadata/properties" xmlns:ns3="6a428ff9-1f3d-4538-b3f7-80585ecd00d5" targetNamespace="http://schemas.microsoft.com/office/2006/metadata/properties" ma:root="true" ma:fieldsID="6a6fb4e432fbbfa556dcb50e64b0c189" ns3:_="">
    <xsd:import namespace="6a428ff9-1f3d-4538-b3f7-80585ecd00d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428ff9-1f3d-4538-b3f7-80585ecd00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73C05B2-D750-458F-A9E1-9F86770B0A0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a428ff9-1f3d-4538-b3f7-80585ecd00d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99021B4-C2F8-46AD-A78A-00A36DE18FF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EE3D7F0-6CA2-425F-BB95-ACC1178E65A9}">
  <ds:schemaRefs>
    <ds:schemaRef ds:uri="http://schemas.microsoft.com/office/2006/documentManagement/types"/>
    <ds:schemaRef ds:uri="http://purl.org/dc/dcmitype/"/>
    <ds:schemaRef ds:uri="http://purl.org/dc/terms/"/>
    <ds:schemaRef ds:uri="http://purl.org/dc/elements/1.1/"/>
    <ds:schemaRef ds:uri="6a428ff9-1f3d-4538-b3f7-80585ecd00d5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101ExpressLanes-SMC_PPT-template</Template>
  <TotalTime>1775</TotalTime>
  <Words>373</Words>
  <Application>Microsoft Office PowerPoint</Application>
  <PresentationFormat>Widescreen</PresentationFormat>
  <Paragraphs>116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Interstate</vt:lpstr>
      <vt:lpstr>Times New Roman</vt:lpstr>
      <vt:lpstr>Office Theme</vt:lpstr>
      <vt:lpstr>Custom Design</vt:lpstr>
      <vt:lpstr>Image</vt:lpstr>
      <vt:lpstr>Fiscal Year 2023 SMCEL-JPA  Operating Budget</vt:lpstr>
      <vt:lpstr>Assumptions and Budget Summary</vt:lpstr>
      <vt:lpstr>SOURCES OF FUNDS</vt:lpstr>
      <vt:lpstr>USES OF FUNDS</vt:lpstr>
      <vt:lpstr> Carryforward Loan Balance from SMCTA &amp; C/CAG</vt:lpstr>
      <vt:lpstr>       FY2023 Loan Advance from SMCTA &amp; C/CAG</vt:lpstr>
      <vt:lpstr>Any Questions?</vt:lpstr>
    </vt:vector>
  </TitlesOfParts>
  <Company>SMCTD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101 Express Lanes  PowerPoint Template</dc:title>
  <dc:creator>Srour, Daniel</dc:creator>
  <cp:lastModifiedBy>Chen, Jeannie</cp:lastModifiedBy>
  <cp:revision>68</cp:revision>
  <dcterms:created xsi:type="dcterms:W3CDTF">2022-05-20T17:28:48Z</dcterms:created>
  <dcterms:modified xsi:type="dcterms:W3CDTF">2022-06-09T21:54:30Z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0x0101001B57F8D76851E74798B428121B3F2D9C</vt:lpwstr>
  </property>
</Properties>
</file>