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7" r:id="rId5"/>
    <p:sldId id="554" r:id="rId6"/>
    <p:sldId id="705" r:id="rId7"/>
    <p:sldId id="778" r:id="rId8"/>
    <p:sldId id="681" r:id="rId9"/>
    <p:sldId id="839" r:id="rId10"/>
    <p:sldId id="842" r:id="rId11"/>
    <p:sldId id="805" r:id="rId12"/>
    <p:sldId id="709" r:id="rId13"/>
    <p:sldId id="825" r:id="rId14"/>
    <p:sldId id="826" r:id="rId15"/>
    <p:sldId id="794" r:id="rId16"/>
    <p:sldId id="827" r:id="rId17"/>
    <p:sldId id="843" r:id="rId18"/>
    <p:sldId id="687" r:id="rId19"/>
    <p:sldId id="784" r:id="rId20"/>
    <p:sldId id="775" r:id="rId21"/>
    <p:sldId id="814" r:id="rId22"/>
    <p:sldId id="719" r:id="rId23"/>
    <p:sldId id="824" r:id="rId24"/>
    <p:sldId id="837" r:id="rId25"/>
    <p:sldId id="838" r:id="rId26"/>
    <p:sldId id="816" r:id="rId27"/>
    <p:sldId id="831" r:id="rId28"/>
    <p:sldId id="817" r:id="rId29"/>
    <p:sldId id="754" r:id="rId30"/>
    <p:sldId id="815" r:id="rId31"/>
    <p:sldId id="673" r:id="rId32"/>
    <p:sldId id="674" r:id="rId33"/>
    <p:sldId id="675" r:id="rId34"/>
    <p:sldId id="676" r:id="rId35"/>
    <p:sldId id="68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606C1B-70D4-4534-A60C-AF52191B3256}">
          <p14:sldIdLst>
            <p14:sldId id="257"/>
            <p14:sldId id="554"/>
          </p14:sldIdLst>
        </p14:section>
        <p14:section name="Construction Progress" id="{15DB9EC8-8D2B-4872-8E79-614BA0B4249E}">
          <p14:sldIdLst>
            <p14:sldId id="705"/>
            <p14:sldId id="778"/>
            <p14:sldId id="681"/>
            <p14:sldId id="839"/>
            <p14:sldId id="842"/>
            <p14:sldId id="805"/>
            <p14:sldId id="709"/>
            <p14:sldId id="825"/>
            <p14:sldId id="826"/>
            <p14:sldId id="794"/>
            <p14:sldId id="827"/>
            <p14:sldId id="843"/>
            <p14:sldId id="687"/>
            <p14:sldId id="784"/>
            <p14:sldId id="775"/>
            <p14:sldId id="814"/>
            <p14:sldId id="719"/>
            <p14:sldId id="824"/>
            <p14:sldId id="837"/>
            <p14:sldId id="838"/>
          </p14:sldIdLst>
        </p14:section>
        <p14:section name="Public Outreach Activities" id="{904D73DC-458A-49C2-B411-5DE895CAF8DF}">
          <p14:sldIdLst>
            <p14:sldId id="816"/>
            <p14:sldId id="831"/>
            <p14:sldId id="817"/>
            <p14:sldId id="754"/>
          </p14:sldIdLst>
        </p14:section>
        <p14:section name="Financial and Risk Status" id="{B3BF66DB-EA53-4D9C-9605-1FC6F2B237B8}">
          <p14:sldIdLst>
            <p14:sldId id="815"/>
            <p14:sldId id="673"/>
            <p14:sldId id="674"/>
            <p14:sldId id="675"/>
            <p14:sldId id="676"/>
            <p14:sldId id="6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rley, Joseph" initials="HJ" lastIdx="31" clrIdx="6">
    <p:extLst>
      <p:ext uri="{19B8F6BF-5375-455C-9EA6-DF929625EA0E}">
        <p15:presenceInfo xmlns:p15="http://schemas.microsoft.com/office/powerpoint/2012/main" userId="S-1-5-21-2134444987-185082416-774723137-2429" providerId="AD"/>
      </p:ext>
    </p:extLst>
  </p:cmAuthor>
  <p:cmAuthor id="1" name="Biro, Emily" initials="BE" lastIdx="35" clrIdx="0">
    <p:extLst>
      <p:ext uri="{19B8F6BF-5375-455C-9EA6-DF929625EA0E}">
        <p15:presenceInfo xmlns:p15="http://schemas.microsoft.com/office/powerpoint/2012/main" userId="S::emily.biro@aecom.com::786a8888-f0d5-4259-b73a-aa07a4a0dc6f" providerId="AD"/>
      </p:ext>
    </p:extLst>
  </p:cmAuthor>
  <p:cmAuthor id="8" name="Hurley, Joseph" initials="HJ [2]" lastIdx="20" clrIdx="7">
    <p:extLst>
      <p:ext uri="{19B8F6BF-5375-455C-9EA6-DF929625EA0E}">
        <p15:presenceInfo xmlns:p15="http://schemas.microsoft.com/office/powerpoint/2012/main" userId="S::hurleyj@SamTrans.com::314b908a-5fc0-4c2a-ae6e-1c5b3fc2c28d" providerId="AD"/>
      </p:ext>
    </p:extLst>
  </p:cmAuthor>
  <p:cmAuthor id="2" name="Leo Scott" initials="LS" lastIdx="28" clrIdx="1">
    <p:extLst>
      <p:ext uri="{19B8F6BF-5375-455C-9EA6-DF929625EA0E}">
        <p15:presenceInfo xmlns:p15="http://schemas.microsoft.com/office/powerpoint/2012/main" userId="S::Leo@graybowenscott.com::bd0420ad-e4c3-4034-9279-729c65eb3feb" providerId="AD"/>
      </p:ext>
    </p:extLst>
  </p:cmAuthor>
  <p:cmAuthor id="3" name="Epstein, Jessica" initials="EJ" lastIdx="28" clrIdx="2">
    <p:extLst>
      <p:ext uri="{19B8F6BF-5375-455C-9EA6-DF929625EA0E}">
        <p15:presenceInfo xmlns:p15="http://schemas.microsoft.com/office/powerpoint/2012/main" userId="S-1-5-21-2134444987-185082416-774723137-36925" providerId="AD"/>
      </p:ext>
    </p:extLst>
  </p:cmAuthor>
  <p:cmAuthor id="4" name="Linehan, Amy" initials="LA" lastIdx="8" clrIdx="3">
    <p:extLst>
      <p:ext uri="{19B8F6BF-5375-455C-9EA6-DF929625EA0E}">
        <p15:presenceInfo xmlns:p15="http://schemas.microsoft.com/office/powerpoint/2012/main" userId="S-1-5-21-2134444987-185082416-774723137-38031" providerId="AD"/>
      </p:ext>
    </p:extLst>
  </p:cmAuthor>
  <p:cmAuthor id="5" name="Clark, Catherine L (Oakland)" initials="CCL(" lastIdx="2" clrIdx="4">
    <p:extLst>
      <p:ext uri="{19B8F6BF-5375-455C-9EA6-DF929625EA0E}">
        <p15:presenceInfo xmlns:p15="http://schemas.microsoft.com/office/powerpoint/2012/main" userId="S::catherine.l.clark@aecom.com::66971ac5-9f75-4f1d-af06-59a0c7bdac57" providerId="AD"/>
      </p:ext>
    </p:extLst>
  </p:cmAuthor>
  <p:cmAuthor id="6" name="Farazmand, Broden" initials="FB" lastIdx="334" clrIdx="5">
    <p:extLst>
      <p:ext uri="{19B8F6BF-5375-455C-9EA6-DF929625EA0E}">
        <p15:presenceInfo xmlns:p15="http://schemas.microsoft.com/office/powerpoint/2012/main" userId="S::broden.farazmand@aecom.com::6e12e2b7-55be-4493-b7a7-c731403018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ADA"/>
    <a:srgbClr val="FFC000"/>
    <a:srgbClr val="4D4D4D"/>
    <a:srgbClr val="FF9300"/>
    <a:srgbClr val="F6FBFE"/>
    <a:srgbClr val="FFFF00"/>
    <a:srgbClr val="FF0000"/>
    <a:srgbClr val="E2D3BF"/>
    <a:srgbClr val="FF5050"/>
    <a:srgbClr val="F4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EA06D-5F3F-41FB-B55E-811C71A460C4}" v="6" dt="2021-11-04T14:43:12.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89424" autoAdjust="0"/>
  </p:normalViewPr>
  <p:slideViewPr>
    <p:cSldViewPr snapToGrid="0">
      <p:cViewPr varScale="1">
        <p:scale>
          <a:sx n="57" d="100"/>
          <a:sy n="57" d="100"/>
        </p:scale>
        <p:origin x="54" y="669"/>
      </p:cViewPr>
      <p:guideLst>
        <p:guide orient="horz" pos="2160"/>
        <p:guide pos="2880"/>
      </p:guideLst>
    </p:cSldViewPr>
  </p:slideViewPr>
  <p:outlineViewPr>
    <p:cViewPr>
      <p:scale>
        <a:sx n="33" d="100"/>
        <a:sy n="33" d="100"/>
      </p:scale>
      <p:origin x="0" y="-30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4" d="100"/>
          <a:sy n="64" d="100"/>
        </p:scale>
        <p:origin x="2477"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GBS-FP01\wrg\PROJECT%20FILES\SMCTA%20US%20101%20Managed%20Lanes\03%20Project%20Controls\3.8%20Risk%20Management\Risk%20Management%20-%202021-09%20September%20'21%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North Contract Cost Forecast</a:t>
            </a:r>
            <a:r>
              <a:rPr lang="en-US" sz="1400" b="1" baseline="0"/>
              <a:t> and Risk Exposure vs. Authorized Budget</a:t>
            </a:r>
            <a:endParaRPr lang="en-US" sz="1400" b="1"/>
          </a:p>
        </c:rich>
      </c:tx>
      <c:layout>
        <c:manualLayout>
          <c:xMode val="edge"/>
          <c:yMode val="edge"/>
          <c:x val="0.17389844689969294"/>
          <c:y val="2.11827007943512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27440258086551"/>
          <c:y val="0.15035491056922404"/>
          <c:w val="0.85326517353647624"/>
          <c:h val="0.61864357107425294"/>
        </c:manualLayout>
      </c:layout>
      <c:barChart>
        <c:barDir val="col"/>
        <c:grouping val="stacked"/>
        <c:varyColors val="0"/>
        <c:ser>
          <c:idx val="0"/>
          <c:order val="0"/>
          <c:tx>
            <c:strRef>
              <c:f>Sheet1!$B$49</c:f>
              <c:strCache>
                <c:ptCount val="1"/>
                <c:pt idx="0">
                  <c:v>Cost Forecast ($M)</c:v>
                </c:pt>
              </c:strCache>
            </c:strRef>
          </c:tx>
          <c:spPr>
            <a:solidFill>
              <a:schemeClr val="accent1"/>
            </a:solidFill>
            <a:ln>
              <a:noFill/>
            </a:ln>
            <a:effectLst/>
          </c:spPr>
          <c:invertIfNegative val="0"/>
          <c:dLbls>
            <c:dLbl>
              <c:idx val="0"/>
              <c:layout>
                <c:manualLayout>
                  <c:x val="0"/>
                  <c:y val="-4.006677796327212E-2"/>
                </c:manualLayout>
              </c:layout>
              <c:tx>
                <c:rich>
                  <a:bodyPr/>
                  <a:lstStyle/>
                  <a:p>
                    <a:fld id="{5D200F0F-7143-4CFE-A28A-81CEDB5ED86A}" type="VALUE">
                      <a:rPr lang="en-US" sz="9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B4-451C-A56A-43940B5F59C8}"/>
                </c:ext>
              </c:extLst>
            </c:dLbl>
            <c:dLbl>
              <c:idx val="1"/>
              <c:layout>
                <c:manualLayout>
                  <c:x val="0"/>
                  <c:y val="-3.3388981636060099E-2"/>
                </c:manualLayout>
              </c:layout>
              <c:tx>
                <c:rich>
                  <a:bodyPr/>
                  <a:lstStyle/>
                  <a:p>
                    <a:fld id="{0EEBE5B4-336F-4797-A42E-1A798D561651}" type="VALUE">
                      <a:rPr lang="en-US" sz="9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B4-451C-A56A-43940B5F59C8}"/>
                </c:ext>
              </c:extLst>
            </c:dLbl>
            <c:dLbl>
              <c:idx val="2"/>
              <c:layout>
                <c:manualLayout>
                  <c:x val="-1.4182615068577225E-3"/>
                  <c:y val="-2.793700167749779E-2"/>
                </c:manualLayout>
              </c:layout>
              <c:tx>
                <c:rich>
                  <a:bodyPr/>
                  <a:lstStyle/>
                  <a:p>
                    <a:fld id="{E9AE5248-E470-4C44-9AC3-1DEF29E75032}" type="VALUE">
                      <a:rPr lang="en-US" sz="9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B4-451C-A56A-43940B5F59C8}"/>
                </c:ext>
              </c:extLst>
            </c:dLbl>
            <c:dLbl>
              <c:idx val="3"/>
              <c:layout>
                <c:manualLayout>
                  <c:x val="0"/>
                  <c:y val="-1.4084503918264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B4-451C-A56A-43940B5F59C8}"/>
                </c:ext>
              </c:extLst>
            </c:dLbl>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Sheet1!$A$50:$A$53</c:f>
              <c:strCache>
                <c:ptCount val="4"/>
                <c:pt idx="0">
                  <c:v>2021-Q2
Oct-Dec '20</c:v>
                </c:pt>
                <c:pt idx="1">
                  <c:v>2021-Q3
Jan-Mar '21</c:v>
                </c:pt>
                <c:pt idx="2">
                  <c:v>2021-Q4
Apr-Jun '21</c:v>
                </c:pt>
                <c:pt idx="3">
                  <c:v>2022-Q1
Jul-Sep '21</c:v>
                </c:pt>
              </c:strCache>
            </c:strRef>
          </c:cat>
          <c:val>
            <c:numRef>
              <c:f>Sheet1!$B$50:$B$53</c:f>
              <c:numCache>
                <c:formatCode>_("$"* #,##0.00_);_("$"* \(#,##0.00\);_("$"* "-"??_);_(@_)</c:formatCode>
                <c:ptCount val="4"/>
                <c:pt idx="0">
                  <c:v>379.98</c:v>
                </c:pt>
                <c:pt idx="1">
                  <c:v>383.41</c:v>
                </c:pt>
                <c:pt idx="2">
                  <c:v>384.33</c:v>
                </c:pt>
                <c:pt idx="3">
                  <c:v>385.73</c:v>
                </c:pt>
              </c:numCache>
            </c:numRef>
          </c:val>
          <c:extLst>
            <c:ext xmlns:c16="http://schemas.microsoft.com/office/drawing/2014/chart" uri="{C3380CC4-5D6E-409C-BE32-E72D297353CC}">
              <c16:uniqueId val="{00000004-74B4-451C-A56A-43940B5F59C8}"/>
            </c:ext>
          </c:extLst>
        </c:ser>
        <c:ser>
          <c:idx val="1"/>
          <c:order val="1"/>
          <c:tx>
            <c:strRef>
              <c:f>Sheet1!$C$49</c:f>
              <c:strCache>
                <c:ptCount val="1"/>
                <c:pt idx="0">
                  <c:v>Mean Risk Exposure ($M)</c:v>
                </c:pt>
              </c:strCache>
            </c:strRef>
          </c:tx>
          <c:spPr>
            <a:solidFill>
              <a:srgbClr val="C00000"/>
            </a:solidFill>
            <a:ln>
              <a:noFill/>
            </a:ln>
            <a:effectLst/>
          </c:spPr>
          <c:invertIfNegative val="0"/>
          <c:cat>
            <c:strRef>
              <c:f>Sheet1!$A$50:$A$53</c:f>
              <c:strCache>
                <c:ptCount val="4"/>
                <c:pt idx="0">
                  <c:v>2021-Q2
Oct-Dec '20</c:v>
                </c:pt>
                <c:pt idx="1">
                  <c:v>2021-Q3
Jan-Mar '21</c:v>
                </c:pt>
                <c:pt idx="2">
                  <c:v>2021-Q4
Apr-Jun '21</c:v>
                </c:pt>
                <c:pt idx="3">
                  <c:v>2022-Q1
Jul-Sep '21</c:v>
                </c:pt>
              </c:strCache>
            </c:strRef>
          </c:cat>
          <c:val>
            <c:numRef>
              <c:f>Sheet1!$C$50:$C$53</c:f>
              <c:numCache>
                <c:formatCode>_("$"* #,##0.00_);_("$"* \(#,##0.00\);_("$"* "-"??_);_(@_)</c:formatCode>
                <c:ptCount val="4"/>
                <c:pt idx="0">
                  <c:v>35</c:v>
                </c:pt>
                <c:pt idx="1">
                  <c:v>36.26</c:v>
                </c:pt>
                <c:pt idx="2">
                  <c:v>27.41</c:v>
                </c:pt>
                <c:pt idx="3">
                  <c:v>23.3</c:v>
                </c:pt>
              </c:numCache>
            </c:numRef>
          </c:val>
          <c:extLst>
            <c:ext xmlns:c16="http://schemas.microsoft.com/office/drawing/2014/chart" uri="{C3380CC4-5D6E-409C-BE32-E72D297353CC}">
              <c16:uniqueId val="{00000005-74B4-451C-A56A-43940B5F59C8}"/>
            </c:ext>
          </c:extLst>
        </c:ser>
        <c:dLbls>
          <c:showLegendKey val="0"/>
          <c:showVal val="0"/>
          <c:showCatName val="0"/>
          <c:showSerName val="0"/>
          <c:showPercent val="0"/>
          <c:showBubbleSize val="0"/>
        </c:dLbls>
        <c:gapWidth val="219"/>
        <c:overlap val="100"/>
        <c:axId val="612275375"/>
        <c:axId val="989081871"/>
        <c:extLst/>
      </c:barChart>
      <c:lineChart>
        <c:grouping val="standard"/>
        <c:varyColors val="0"/>
        <c:ser>
          <c:idx val="2"/>
          <c:order val="2"/>
          <c:tx>
            <c:strRef>
              <c:f>Sheet1!$D$49</c:f>
              <c:strCache>
                <c:ptCount val="1"/>
                <c:pt idx="0">
                  <c:v>Total Cost &amp; Risk Exposure ($M)</c:v>
                </c:pt>
              </c:strCache>
            </c:strRef>
          </c:tx>
          <c:spPr>
            <a:ln w="28575" cap="rnd">
              <a:solidFill>
                <a:schemeClr val="accent3"/>
              </a:solidFill>
              <a:prstDash val="dash"/>
              <a:round/>
            </a:ln>
            <a:effectLst/>
          </c:spPr>
          <c:marker>
            <c:symbol val="none"/>
          </c:marker>
          <c:cat>
            <c:strRef>
              <c:f>Sheet1!$A$50:$A$53</c:f>
              <c:strCache>
                <c:ptCount val="4"/>
                <c:pt idx="0">
                  <c:v>2021-Q2
Oct-Dec '20</c:v>
                </c:pt>
                <c:pt idx="1">
                  <c:v>2021-Q3
Jan-Mar '21</c:v>
                </c:pt>
                <c:pt idx="2">
                  <c:v>2021-Q4
Apr-Jun '21</c:v>
                </c:pt>
                <c:pt idx="3">
                  <c:v>2022-Q1
Jul-Sep '21</c:v>
                </c:pt>
              </c:strCache>
            </c:strRef>
          </c:cat>
          <c:val>
            <c:numRef>
              <c:f>Sheet1!$D$50:$D$53</c:f>
              <c:numCache>
                <c:formatCode>_("$"* #,##0.00_);_("$"* \(#,##0.00\);_("$"* "-"??_);_(@_)</c:formatCode>
                <c:ptCount val="4"/>
                <c:pt idx="0">
                  <c:v>414.98</c:v>
                </c:pt>
                <c:pt idx="1">
                  <c:v>419.67</c:v>
                </c:pt>
                <c:pt idx="2">
                  <c:v>411.74</c:v>
                </c:pt>
                <c:pt idx="3">
                  <c:v>409.03000000000003</c:v>
                </c:pt>
              </c:numCache>
            </c:numRef>
          </c:val>
          <c:smooth val="0"/>
          <c:extLst>
            <c:ext xmlns:c16="http://schemas.microsoft.com/office/drawing/2014/chart" uri="{C3380CC4-5D6E-409C-BE32-E72D297353CC}">
              <c16:uniqueId val="{00000006-74B4-451C-A56A-43940B5F59C8}"/>
            </c:ext>
          </c:extLst>
        </c:ser>
        <c:ser>
          <c:idx val="3"/>
          <c:order val="3"/>
          <c:tx>
            <c:strRef>
              <c:f>Sheet1!$E$49</c:f>
              <c:strCache>
                <c:ptCount val="1"/>
                <c:pt idx="0">
                  <c:v>Authorized Budget ($M)</c:v>
                </c:pt>
              </c:strCache>
            </c:strRef>
          </c:tx>
          <c:spPr>
            <a:ln w="28575" cap="rnd">
              <a:solidFill>
                <a:schemeClr val="tx1"/>
              </a:solidFill>
              <a:prstDash val="dash"/>
              <a:round/>
            </a:ln>
            <a:effectLst/>
          </c:spPr>
          <c:marker>
            <c:symbol val="none"/>
          </c:marker>
          <c:cat>
            <c:strRef>
              <c:f>Sheet1!$A$50:$A$53</c:f>
              <c:strCache>
                <c:ptCount val="4"/>
                <c:pt idx="0">
                  <c:v>2021-Q2
Oct-Dec '20</c:v>
                </c:pt>
                <c:pt idx="1">
                  <c:v>2021-Q3
Jan-Mar '21</c:v>
                </c:pt>
                <c:pt idx="2">
                  <c:v>2021-Q4
Apr-Jun '21</c:v>
                </c:pt>
                <c:pt idx="3">
                  <c:v>2022-Q1
Jul-Sep '21</c:v>
                </c:pt>
              </c:strCache>
            </c:strRef>
          </c:cat>
          <c:val>
            <c:numRef>
              <c:f>Sheet1!$E$50:$E$53</c:f>
              <c:numCache>
                <c:formatCode>_("$"* #,##0.00_);_("$"* \(#,##0.00\);_("$"* "-"??_);_(@_)</c:formatCode>
                <c:ptCount val="4"/>
                <c:pt idx="0">
                  <c:v>390.87</c:v>
                </c:pt>
                <c:pt idx="1">
                  <c:v>390.87</c:v>
                </c:pt>
                <c:pt idx="2">
                  <c:v>390.87</c:v>
                </c:pt>
                <c:pt idx="3">
                  <c:v>390.87</c:v>
                </c:pt>
              </c:numCache>
            </c:numRef>
          </c:val>
          <c:smooth val="0"/>
          <c:extLst>
            <c:ext xmlns:c16="http://schemas.microsoft.com/office/drawing/2014/chart" uri="{C3380CC4-5D6E-409C-BE32-E72D297353CC}">
              <c16:uniqueId val="{00000007-74B4-451C-A56A-43940B5F59C8}"/>
            </c:ext>
          </c:extLst>
        </c:ser>
        <c:dLbls>
          <c:showLegendKey val="0"/>
          <c:showVal val="0"/>
          <c:showCatName val="0"/>
          <c:showSerName val="0"/>
          <c:showPercent val="0"/>
          <c:showBubbleSize val="0"/>
        </c:dLbls>
        <c:marker val="1"/>
        <c:smooth val="0"/>
        <c:axId val="612275375"/>
        <c:axId val="989081871"/>
      </c:lineChart>
      <c:catAx>
        <c:axId val="61227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89081871"/>
        <c:crosses val="autoZero"/>
        <c:auto val="1"/>
        <c:lblAlgn val="ctr"/>
        <c:lblOffset val="100"/>
        <c:noMultiLvlLbl val="0"/>
      </c:catAx>
      <c:valAx>
        <c:axId val="989081871"/>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12275375"/>
        <c:crosses val="autoZero"/>
        <c:crossBetween val="between"/>
        <c:majorUnit val="10"/>
      </c:valAx>
      <c:spPr>
        <a:solidFill>
          <a:schemeClr val="bg1"/>
        </a:solidFill>
        <a:ln>
          <a:noFill/>
        </a:ln>
        <a:effectLst/>
      </c:spPr>
    </c:plotArea>
    <c:legend>
      <c:legendPos val="b"/>
      <c:layout>
        <c:manualLayout>
          <c:xMode val="edge"/>
          <c:yMode val="edge"/>
          <c:x val="0.19524410892929994"/>
          <c:y val="0.87837886694491152"/>
          <c:w val="0.67574752605717958"/>
          <c:h val="0.1004078979627908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0.74589</cdr:x>
      <cdr:y>0.29049</cdr:y>
    </cdr:from>
    <cdr:to>
      <cdr:x>0.81875</cdr:x>
      <cdr:y>0.35715</cdr:y>
    </cdr:to>
    <cdr:sp macro="" textlink="">
      <cdr:nvSpPr>
        <cdr:cNvPr id="4" name="TextBox 3">
          <a:extLst xmlns:a="http://schemas.openxmlformats.org/drawingml/2006/main">
            <a:ext uri="{FF2B5EF4-FFF2-40B4-BE49-F238E27FC236}">
              <a16:creationId xmlns:a16="http://schemas.microsoft.com/office/drawing/2014/main" id="{F95C28EC-E906-4DC6-BB88-EA95424C7475}"/>
            </a:ext>
          </a:extLst>
        </cdr:cNvPr>
        <cdr:cNvSpPr txBox="1"/>
      </cdr:nvSpPr>
      <cdr:spPr>
        <a:xfrm xmlns:a="http://schemas.openxmlformats.org/drawingml/2006/main">
          <a:off x="5176870" y="1308755"/>
          <a:ext cx="505688" cy="300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a:t>$390.87</a:t>
          </a:r>
        </a:p>
      </cdr:txBody>
    </cdr:sp>
  </cdr:relSizeAnchor>
  <cdr:relSizeAnchor xmlns:cdr="http://schemas.openxmlformats.org/drawingml/2006/chartDrawing">
    <cdr:from>
      <cdr:x>0.00152</cdr:x>
      <cdr:y>0.33848</cdr:y>
    </cdr:from>
    <cdr:to>
      <cdr:x>0.03404</cdr:x>
      <cdr:y>0.64034</cdr:y>
    </cdr:to>
    <cdr:sp macro="" textlink="">
      <cdr:nvSpPr>
        <cdr:cNvPr id="2" name="TextBox 1">
          <a:extLst xmlns:a="http://schemas.openxmlformats.org/drawingml/2006/main">
            <a:ext uri="{FF2B5EF4-FFF2-40B4-BE49-F238E27FC236}">
              <a16:creationId xmlns:a16="http://schemas.microsoft.com/office/drawing/2014/main" id="{58DA56D0-515E-43EF-A957-B2FA434E1D65}"/>
            </a:ext>
          </a:extLst>
        </cdr:cNvPr>
        <cdr:cNvSpPr txBox="1"/>
      </cdr:nvSpPr>
      <cdr:spPr>
        <a:xfrm xmlns:a="http://schemas.openxmlformats.org/drawingml/2006/main" rot="16200000">
          <a:off x="-412750" y="1641475"/>
          <a:ext cx="108585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a:solidFill>
                <a:schemeClr val="tx1">
                  <a:lumMod val="65000"/>
                  <a:lumOff val="35000"/>
                </a:schemeClr>
              </a:solidFill>
            </a:rPr>
            <a:t>Millions of Dollars</a:t>
          </a:r>
        </a:p>
      </cdr:txBody>
    </cdr:sp>
  </cdr:relSizeAnchor>
  <cdr:relSizeAnchor xmlns:cdr="http://schemas.openxmlformats.org/drawingml/2006/chartDrawing">
    <cdr:from>
      <cdr:x>0.61338</cdr:x>
      <cdr:y>0.26831</cdr:y>
    </cdr:from>
    <cdr:to>
      <cdr:x>0.6826</cdr:x>
      <cdr:y>0.32528</cdr:y>
    </cdr:to>
    <cdr:pic>
      <cdr:nvPicPr>
        <cdr:cNvPr id="3" name="chart">
          <a:extLst xmlns:a="http://schemas.openxmlformats.org/drawingml/2006/main">
            <a:ext uri="{FF2B5EF4-FFF2-40B4-BE49-F238E27FC236}">
              <a16:creationId xmlns:a16="http://schemas.microsoft.com/office/drawing/2014/main" id="{AAAF2D5D-EF5D-454E-A863-20D6C88BF54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84298" y="1263349"/>
          <a:ext cx="506012" cy="268247"/>
        </a:xfrm>
        <a:prstGeom xmlns:a="http://schemas.openxmlformats.org/drawingml/2006/main" prst="rect">
          <a:avLst/>
        </a:prstGeom>
      </cdr:spPr>
    </cdr:pic>
  </cdr:relSizeAnchor>
  <cdr:relSizeAnchor xmlns:cdr="http://schemas.openxmlformats.org/drawingml/2006/chartDrawing">
    <cdr:from>
      <cdr:x>0.62172</cdr:x>
      <cdr:y>0.3262</cdr:y>
    </cdr:from>
    <cdr:to>
      <cdr:x>0.67509</cdr:x>
      <cdr:y>0.3767</cdr:y>
    </cdr:to>
    <cdr:pic>
      <cdr:nvPicPr>
        <cdr:cNvPr id="6" name="chart">
          <a:extLst xmlns:a="http://schemas.openxmlformats.org/drawingml/2006/main">
            <a:ext uri="{FF2B5EF4-FFF2-40B4-BE49-F238E27FC236}">
              <a16:creationId xmlns:a16="http://schemas.microsoft.com/office/drawing/2014/main" id="{CBA99D4A-AA03-40F1-B5FA-50246294674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545263" y="1535926"/>
          <a:ext cx="390178" cy="23776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DC4D7ED8-5E3C-4DE5-98A7-A384CD1E6560}" type="datetimeFigureOut">
              <a:rPr lang="en-US" smtClean="0"/>
              <a:t>11/8/2021</a:t>
            </a:fld>
            <a:endParaRPr lang="en-US" dirty="0"/>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5FDA25C4-397A-4D14-B3B7-77AD77BA2C6F}" type="slidenum">
              <a:rPr lang="en-US" smtClean="0"/>
              <a:t>‹#›</a:t>
            </a:fld>
            <a:endParaRPr lang="en-US" dirty="0"/>
          </a:p>
        </p:txBody>
      </p:sp>
    </p:spTree>
    <p:extLst>
      <p:ext uri="{BB962C8B-B14F-4D97-AF65-F5344CB8AC3E}">
        <p14:creationId xmlns:p14="http://schemas.microsoft.com/office/powerpoint/2010/main" val="48781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A8C92C50-38ED-4914-BF7E-6B3DC4A4D79C}"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32A12306-A282-48D8-BA20-DCE5E02FCD67}" type="slidenum">
              <a:rPr lang="en-US" smtClean="0"/>
              <a:pPr/>
              <a:t>‹#›</a:t>
            </a:fld>
            <a:endParaRPr lang="en-US" dirty="0"/>
          </a:p>
        </p:txBody>
      </p:sp>
    </p:spTree>
    <p:extLst>
      <p:ext uri="{BB962C8B-B14F-4D97-AF65-F5344CB8AC3E}">
        <p14:creationId xmlns:p14="http://schemas.microsoft.com/office/powerpoint/2010/main" val="357704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a:t>
            </a:fld>
            <a:endParaRPr lang="en-US" dirty="0"/>
          </a:p>
        </p:txBody>
      </p:sp>
    </p:spTree>
    <p:extLst>
      <p:ext uri="{BB962C8B-B14F-4D97-AF65-F5344CB8AC3E}">
        <p14:creationId xmlns:p14="http://schemas.microsoft.com/office/powerpoint/2010/main" val="164892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10</a:t>
            </a:fld>
            <a:endParaRPr lang="en-US" dirty="0"/>
          </a:p>
        </p:txBody>
      </p:sp>
    </p:spTree>
    <p:extLst>
      <p:ext uri="{BB962C8B-B14F-4D97-AF65-F5344CB8AC3E}">
        <p14:creationId xmlns:p14="http://schemas.microsoft.com/office/powerpoint/2010/main" val="55294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Caltrans Landscape Architecture: The design of this aesthetic patterning was inspired by the history of computing innovation in Silicon Valley (i.e. the binary punch cards Doug mentions), but it also reflects the aspirations of the new express lanes: accelerating speeds. The patterns appear to race forward along-side traffic, creating a sense of movement and speed. The design also plays off the gradients and colors in the new sound walls for a cohesive corridor aesthetic. We named the pattern in the barriers “Binary Hyperdrive”. </a:t>
            </a:r>
          </a:p>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11</a:t>
            </a:fld>
            <a:endParaRPr lang="en-US" dirty="0"/>
          </a:p>
        </p:txBody>
      </p:sp>
    </p:spTree>
    <p:extLst>
      <p:ext uri="{BB962C8B-B14F-4D97-AF65-F5344CB8AC3E}">
        <p14:creationId xmlns:p14="http://schemas.microsoft.com/office/powerpoint/2010/main" val="173617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12</a:t>
            </a:fld>
            <a:endParaRPr lang="en-US" dirty="0"/>
          </a:p>
        </p:txBody>
      </p:sp>
    </p:spTree>
    <p:extLst>
      <p:ext uri="{BB962C8B-B14F-4D97-AF65-F5344CB8AC3E}">
        <p14:creationId xmlns:p14="http://schemas.microsoft.com/office/powerpoint/2010/main" val="310501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13</a:t>
            </a:fld>
            <a:endParaRPr lang="en-US" dirty="0"/>
          </a:p>
        </p:txBody>
      </p:sp>
    </p:spTree>
    <p:extLst>
      <p:ext uri="{BB962C8B-B14F-4D97-AF65-F5344CB8AC3E}">
        <p14:creationId xmlns:p14="http://schemas.microsoft.com/office/powerpoint/2010/main" val="239220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14</a:t>
            </a:fld>
            <a:endParaRPr lang="en-US" dirty="0"/>
          </a:p>
        </p:txBody>
      </p:sp>
    </p:spTree>
    <p:extLst>
      <p:ext uri="{BB962C8B-B14F-4D97-AF65-F5344CB8AC3E}">
        <p14:creationId xmlns:p14="http://schemas.microsoft.com/office/powerpoint/2010/main" val="370929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15</a:t>
            </a:fld>
            <a:endParaRPr lang="en-US" dirty="0"/>
          </a:p>
        </p:txBody>
      </p:sp>
    </p:spTree>
    <p:extLst>
      <p:ext uri="{BB962C8B-B14F-4D97-AF65-F5344CB8AC3E}">
        <p14:creationId xmlns:p14="http://schemas.microsoft.com/office/powerpoint/2010/main" val="142154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16</a:t>
            </a:fld>
            <a:endParaRPr lang="en-US" dirty="0"/>
          </a:p>
        </p:txBody>
      </p:sp>
    </p:spTree>
    <p:extLst>
      <p:ext uri="{BB962C8B-B14F-4D97-AF65-F5344CB8AC3E}">
        <p14:creationId xmlns:p14="http://schemas.microsoft.com/office/powerpoint/2010/main" val="376090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17</a:t>
            </a:fld>
            <a:endParaRPr lang="en-US" dirty="0"/>
          </a:p>
        </p:txBody>
      </p:sp>
    </p:spTree>
    <p:extLst>
      <p:ext uri="{BB962C8B-B14F-4D97-AF65-F5344CB8AC3E}">
        <p14:creationId xmlns:p14="http://schemas.microsoft.com/office/powerpoint/2010/main" val="27464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18</a:t>
            </a:fld>
            <a:endParaRPr lang="en-US" dirty="0"/>
          </a:p>
        </p:txBody>
      </p:sp>
    </p:spTree>
    <p:extLst>
      <p:ext uri="{BB962C8B-B14F-4D97-AF65-F5344CB8AC3E}">
        <p14:creationId xmlns:p14="http://schemas.microsoft.com/office/powerpoint/2010/main" val="132172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23</a:t>
            </a:fld>
            <a:endParaRPr lang="en-US" dirty="0"/>
          </a:p>
        </p:txBody>
      </p:sp>
    </p:spTree>
    <p:extLst>
      <p:ext uri="{BB962C8B-B14F-4D97-AF65-F5344CB8AC3E}">
        <p14:creationId xmlns:p14="http://schemas.microsoft.com/office/powerpoint/2010/main" val="412323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a:t>
            </a:fld>
            <a:endParaRPr lang="en-US" dirty="0"/>
          </a:p>
        </p:txBody>
      </p:sp>
    </p:spTree>
    <p:extLst>
      <p:ext uri="{BB962C8B-B14F-4D97-AF65-F5344CB8AC3E}">
        <p14:creationId xmlns:p14="http://schemas.microsoft.com/office/powerpoint/2010/main" val="1935783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24</a:t>
            </a:fld>
            <a:endParaRPr lang="en-US" dirty="0"/>
          </a:p>
        </p:txBody>
      </p:sp>
    </p:spTree>
    <p:extLst>
      <p:ext uri="{BB962C8B-B14F-4D97-AF65-F5344CB8AC3E}">
        <p14:creationId xmlns:p14="http://schemas.microsoft.com/office/powerpoint/2010/main" val="338447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25</a:t>
            </a:fld>
            <a:endParaRPr lang="en-US" dirty="0"/>
          </a:p>
        </p:txBody>
      </p:sp>
    </p:spTree>
    <p:extLst>
      <p:ext uri="{BB962C8B-B14F-4D97-AF65-F5344CB8AC3E}">
        <p14:creationId xmlns:p14="http://schemas.microsoft.com/office/powerpoint/2010/main" val="38614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Clr>
                <a:schemeClr val="accent2"/>
              </a:buClr>
              <a:buFont typeface="Arial" panose="020B0604020202020204" pitchFamily="34" charset="0"/>
              <a:buChar char="•"/>
            </a:pPr>
            <a:r>
              <a:rPr lang="en-US" sz="1200" dirty="0"/>
              <a:t>Weekly construction information, including ramp closure details, emailed to those signed up on the project email list</a:t>
            </a:r>
          </a:p>
          <a:p>
            <a:pPr marL="285750" indent="-285750">
              <a:spcAft>
                <a:spcPts val="1200"/>
              </a:spcAft>
              <a:buClr>
                <a:schemeClr val="accent2"/>
              </a:buClr>
              <a:buFont typeface="Arial" panose="020B0604020202020204" pitchFamily="34" charset="0"/>
              <a:buChar char="•"/>
            </a:pPr>
            <a:r>
              <a:rPr lang="en-US" sz="1200" dirty="0"/>
              <a:t>Ramp closure notification posted on ramps up to two weeks in advance of closures</a:t>
            </a:r>
          </a:p>
          <a:p>
            <a:pPr marL="285750" indent="-285750">
              <a:spcAft>
                <a:spcPts val="1200"/>
              </a:spcAft>
              <a:buClr>
                <a:schemeClr val="accent2"/>
              </a:buClr>
              <a:buFont typeface="Arial" panose="020B0604020202020204" pitchFamily="34" charset="0"/>
              <a:buChar char="•"/>
            </a:pPr>
            <a:r>
              <a:rPr lang="en-US" sz="1200" dirty="0"/>
              <a:t>Quarterly “newsletter” distributed via email to Elected Officials, City Officials, etc. </a:t>
            </a:r>
          </a:p>
          <a:p>
            <a:pPr marL="285750" indent="-285750">
              <a:spcAft>
                <a:spcPts val="1200"/>
              </a:spcAft>
              <a:buClr>
                <a:schemeClr val="accent2"/>
              </a:buClr>
              <a:buFont typeface="Arial" panose="020B0604020202020204" pitchFamily="34" charset="0"/>
              <a:buChar char="•"/>
            </a:pPr>
            <a:r>
              <a:rPr lang="en-US" sz="1200" dirty="0"/>
              <a:t>Focused information to cities/jurisdictions to distribute as requested</a:t>
            </a:r>
          </a:p>
          <a:p>
            <a:pPr marL="285750" indent="-285750">
              <a:spcAft>
                <a:spcPts val="1200"/>
              </a:spcAft>
              <a:buFont typeface="Arial" panose="020B0604020202020204" pitchFamily="34" charset="0"/>
              <a:buChar char="•"/>
            </a:pPr>
            <a:endParaRPr lang="en-US" sz="1200" dirty="0"/>
          </a:p>
          <a:p>
            <a:pPr marL="285750" indent="-285750">
              <a:spcAft>
                <a:spcPts val="1200"/>
              </a:spcAft>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26</a:t>
            </a:fld>
            <a:endParaRPr lang="en-US" dirty="0"/>
          </a:p>
        </p:txBody>
      </p:sp>
    </p:spTree>
    <p:extLst>
      <p:ext uri="{BB962C8B-B14F-4D97-AF65-F5344CB8AC3E}">
        <p14:creationId xmlns:p14="http://schemas.microsoft.com/office/powerpoint/2010/main" val="394684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27</a:t>
            </a:fld>
            <a:endParaRPr lang="en-US" dirty="0"/>
          </a:p>
        </p:txBody>
      </p:sp>
    </p:spTree>
    <p:extLst>
      <p:ext uri="{BB962C8B-B14F-4D97-AF65-F5344CB8AC3E}">
        <p14:creationId xmlns:p14="http://schemas.microsoft.com/office/powerpoint/2010/main" val="60219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3</a:t>
            </a:fld>
            <a:endParaRPr lang="en-US" dirty="0"/>
          </a:p>
        </p:txBody>
      </p:sp>
    </p:spTree>
    <p:extLst>
      <p:ext uri="{BB962C8B-B14F-4D97-AF65-F5344CB8AC3E}">
        <p14:creationId xmlns:p14="http://schemas.microsoft.com/office/powerpoint/2010/main" val="154799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SM101 project includes building</a:t>
            </a:r>
            <a:r>
              <a:rPr lang="en-US" baseline="0" dirty="0"/>
              <a:t> a new express lane on the northern half, and converting the existing HOV lane in the southern half.</a:t>
            </a:r>
            <a:endParaRPr lang="en-US" dirty="0"/>
          </a:p>
        </p:txBody>
      </p:sp>
      <p:sp>
        <p:nvSpPr>
          <p:cNvPr id="4" name="Slide Number Placeholder 3"/>
          <p:cNvSpPr>
            <a:spLocks noGrp="1"/>
          </p:cNvSpPr>
          <p:nvPr>
            <p:ph type="sldNum" sz="quarter" idx="10"/>
          </p:nvPr>
        </p:nvSpPr>
        <p:spPr/>
        <p:txBody>
          <a:bodyPr/>
          <a:lstStyle/>
          <a:p>
            <a:fld id="{32A12306-A282-48D8-BA20-DCE5E02FCD67}" type="slidenum">
              <a:rPr lang="en-US" smtClean="0"/>
              <a:pPr/>
              <a:t>4</a:t>
            </a:fld>
            <a:endParaRPr lang="en-US" dirty="0"/>
          </a:p>
        </p:txBody>
      </p:sp>
    </p:spTree>
    <p:extLst>
      <p:ext uri="{BB962C8B-B14F-4D97-AF65-F5344CB8AC3E}">
        <p14:creationId xmlns:p14="http://schemas.microsoft.com/office/powerpoint/2010/main" val="376234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northern and southern sections will both be built and launched at different times. On both sides though, there are 3 main tasks: construction, toll systems installation, and opening the lane.</a:t>
            </a:r>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5</a:t>
            </a:fld>
            <a:endParaRPr lang="en-US" dirty="0"/>
          </a:p>
        </p:txBody>
      </p:sp>
    </p:spTree>
    <p:extLst>
      <p:ext uri="{BB962C8B-B14F-4D97-AF65-F5344CB8AC3E}">
        <p14:creationId xmlns:p14="http://schemas.microsoft.com/office/powerpoint/2010/main" val="293276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6</a:t>
            </a:fld>
            <a:endParaRPr lang="en-US" dirty="0"/>
          </a:p>
        </p:txBody>
      </p:sp>
    </p:spTree>
    <p:extLst>
      <p:ext uri="{BB962C8B-B14F-4D97-AF65-F5344CB8AC3E}">
        <p14:creationId xmlns:p14="http://schemas.microsoft.com/office/powerpoint/2010/main" val="166764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7</a:t>
            </a:fld>
            <a:endParaRPr lang="en-US" dirty="0"/>
          </a:p>
        </p:txBody>
      </p:sp>
    </p:spTree>
    <p:extLst>
      <p:ext uri="{BB962C8B-B14F-4D97-AF65-F5344CB8AC3E}">
        <p14:creationId xmlns:p14="http://schemas.microsoft.com/office/powerpoint/2010/main" val="49316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8</a:t>
            </a:fld>
            <a:endParaRPr lang="en-US" dirty="0"/>
          </a:p>
        </p:txBody>
      </p:sp>
    </p:spTree>
    <p:extLst>
      <p:ext uri="{BB962C8B-B14F-4D97-AF65-F5344CB8AC3E}">
        <p14:creationId xmlns:p14="http://schemas.microsoft.com/office/powerpoint/2010/main" val="311599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12306-A282-48D8-BA20-DCE5E02FCD67}" type="slidenum">
              <a:rPr lang="en-US" smtClean="0"/>
              <a:pPr/>
              <a:t>9</a:t>
            </a:fld>
            <a:endParaRPr lang="en-US" dirty="0"/>
          </a:p>
        </p:txBody>
      </p:sp>
    </p:spTree>
    <p:extLst>
      <p:ext uri="{BB962C8B-B14F-4D97-AF65-F5344CB8AC3E}">
        <p14:creationId xmlns:p14="http://schemas.microsoft.com/office/powerpoint/2010/main" val="112886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8BD46C-BB42-4708-95F9-A6637C9FFB86}"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330412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7A4703-1560-4ED3-BB73-BF181A35A57F}"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11239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6FC97-3BBF-45A9-B998-35089650F4A1}"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41844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A5C27-7B6F-4C63-9F11-5ED3C21C47BF}"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0616" cy="1645920"/>
          </a:xfrm>
          <a:prstGeom prst="rect">
            <a:avLst/>
          </a:prstGeom>
        </p:spPr>
      </p:pic>
    </p:spTree>
    <p:extLst>
      <p:ext uri="{BB962C8B-B14F-4D97-AF65-F5344CB8AC3E}">
        <p14:creationId xmlns:p14="http://schemas.microsoft.com/office/powerpoint/2010/main" val="133249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AD50C-D1E2-494C-B82E-60097393FFA5}"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9823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2BF43-AC78-4726-8376-68DD2E280AB1}"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150200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A0B39-3EC8-4324-BF0F-AB2DAD663145}" type="datetime1">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5645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0A95A1-5B17-4061-81A9-DF287EFD3D6E}" type="datetime1">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311301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A close up of a logo&#10;&#10;Description generated with very high confidence">
            <a:extLst>
              <a:ext uri="{FF2B5EF4-FFF2-40B4-BE49-F238E27FC236}">
                <a16:creationId xmlns:a16="http://schemas.microsoft.com/office/drawing/2014/main" id="{12AF3E6E-CD68-4C7D-B614-05AFC060DD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41820" y="6363830"/>
            <a:ext cx="2057400" cy="365125"/>
          </a:xfrm>
        </p:spPr>
        <p:txBody>
          <a:bodyPr/>
          <a:lstStyle>
            <a:lvl1pPr algn="r">
              <a:defRPr/>
            </a:lvl1pPr>
          </a:lstStyle>
          <a:p>
            <a:fld id="{8F4F3C2F-AE62-4A5A-82F1-0327CBADDEA5}" type="slidenum">
              <a:rPr lang="en-US" smtClean="0"/>
              <a:pPr/>
              <a:t>‹#›</a:t>
            </a:fld>
            <a:endParaRPr lang="en-US" dirty="0"/>
          </a:p>
        </p:txBody>
      </p:sp>
      <p:sp>
        <p:nvSpPr>
          <p:cNvPr id="8" name="Slide Number Placeholder 2"/>
          <p:cNvSpPr txBox="1">
            <a:spLocks/>
          </p:cNvSpPr>
          <p:nvPr userDrawn="1"/>
        </p:nvSpPr>
        <p:spPr>
          <a:xfrm>
            <a:off x="7014210" y="6606894"/>
            <a:ext cx="2057400" cy="24412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5FD749-63D8-43EC-A856-55BB0F9CCB39}" type="slidenum">
              <a:rPr lang="en-US" b="1" smtClean="0">
                <a:solidFill>
                  <a:schemeClr val="bg1"/>
                </a:solidFill>
              </a:rPr>
              <a:pPr/>
              <a:t>‹#›</a:t>
            </a:fld>
            <a:endParaRPr lang="en-US" b="1" dirty="0">
              <a:solidFill>
                <a:schemeClr val="bg1"/>
              </a:solidFill>
            </a:endParaRPr>
          </a:p>
        </p:txBody>
      </p:sp>
    </p:spTree>
    <p:extLst>
      <p:ext uri="{BB962C8B-B14F-4D97-AF65-F5344CB8AC3E}">
        <p14:creationId xmlns:p14="http://schemas.microsoft.com/office/powerpoint/2010/main" val="288019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5C45DB-2617-4193-8508-F0681F0CEFD5}"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225692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4041B-F632-4BC7-9637-6FBEBC43E2F1}"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413628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A9205-D348-4C07-BB33-81A9ED1D662A}" type="datetime1">
              <a:rPr lang="en-US" smtClean="0"/>
              <a:t>11/8/2021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F3C2F-AE62-4A5A-82F1-0327CBADDEA5}" type="slidenum">
              <a:rPr lang="en-US" smtClean="0"/>
              <a:pPr/>
              <a:t>‹#›</a:t>
            </a:fld>
            <a:endParaRPr lang="en-US" dirty="0"/>
          </a:p>
        </p:txBody>
      </p:sp>
    </p:spTree>
    <p:extLst>
      <p:ext uri="{BB962C8B-B14F-4D97-AF65-F5344CB8AC3E}">
        <p14:creationId xmlns:p14="http://schemas.microsoft.com/office/powerpoint/2010/main" val="2027389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1" y="-4148"/>
            <a:ext cx="9144000" cy="6858000"/>
          </a:xfrm>
          <a:prstGeom prst="rect">
            <a:avLst/>
          </a:prstGeom>
        </p:spPr>
      </p:pic>
      <p:sp>
        <p:nvSpPr>
          <p:cNvPr id="6" name="TextBox 5">
            <a:extLst>
              <a:ext uri="{FF2B5EF4-FFF2-40B4-BE49-F238E27FC236}">
                <a16:creationId xmlns:a16="http://schemas.microsoft.com/office/drawing/2014/main" id="{58AB157A-550D-41B4-8277-12FD4182D1F4}"/>
              </a:ext>
            </a:extLst>
          </p:cNvPr>
          <p:cNvSpPr txBox="1"/>
          <p:nvPr/>
        </p:nvSpPr>
        <p:spPr>
          <a:xfrm>
            <a:off x="345539" y="5785868"/>
            <a:ext cx="6969661" cy="369332"/>
          </a:xfrm>
          <a:prstGeom prst="rect">
            <a:avLst/>
          </a:prstGeom>
          <a:solidFill>
            <a:srgbClr val="514D4D"/>
          </a:solidFill>
        </p:spPr>
        <p:txBody>
          <a:bodyPr wrap="square" rtlCol="0">
            <a:spAutoFit/>
          </a:bodyPr>
          <a:lstStyle/>
          <a:p>
            <a:pPr algn="r"/>
            <a:r>
              <a:rPr lang="en-US" dirty="0">
                <a:solidFill>
                  <a:schemeClr val="bg1"/>
                </a:solidFill>
              </a:rPr>
              <a:t>	SMCEL-JPA Board Meeting November 12, 2021</a:t>
            </a:r>
          </a:p>
        </p:txBody>
      </p:sp>
      <p:sp>
        <p:nvSpPr>
          <p:cNvPr id="2" name="TextBox 1"/>
          <p:cNvSpPr txBox="1"/>
          <p:nvPr/>
        </p:nvSpPr>
        <p:spPr>
          <a:xfrm>
            <a:off x="1632857" y="4310743"/>
            <a:ext cx="4147457" cy="369332"/>
          </a:xfrm>
          <a:prstGeom prst="rect">
            <a:avLst/>
          </a:prstGeom>
          <a:noFill/>
        </p:spPr>
        <p:txBody>
          <a:bodyPr wrap="square" rtlCol="0">
            <a:spAutoFit/>
          </a:bodyPr>
          <a:lstStyle/>
          <a:p>
            <a:r>
              <a:rPr lang="en-US" b="1" dirty="0">
                <a:solidFill>
                  <a:schemeClr val="bg1"/>
                </a:solidFill>
              </a:rPr>
              <a:t>Quarterly Project Update</a:t>
            </a:r>
          </a:p>
        </p:txBody>
      </p:sp>
    </p:spTree>
    <p:extLst>
      <p:ext uri="{BB962C8B-B14F-4D97-AF65-F5344CB8AC3E}">
        <p14:creationId xmlns:p14="http://schemas.microsoft.com/office/powerpoint/2010/main" val="251810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96FD-5328-4BE5-A3D6-C152D01A794A}"/>
              </a:ext>
            </a:extLst>
          </p:cNvPr>
          <p:cNvSpPr>
            <a:spLocks noGrp="1"/>
          </p:cNvSpPr>
          <p:nvPr>
            <p:ph type="sldNum" sz="quarter" idx="12"/>
          </p:nvPr>
        </p:nvSpPr>
        <p:spPr/>
        <p:txBody>
          <a:bodyPr/>
          <a:lstStyle/>
          <a:p>
            <a:fld id="{8F4F3C2F-AE62-4A5A-82F1-0327CBADDEA5}" type="slidenum">
              <a:rPr lang="en-US" smtClean="0"/>
              <a:pPr/>
              <a:t>10</a:t>
            </a:fld>
            <a:endParaRPr lang="en-US" dirty="0"/>
          </a:p>
        </p:txBody>
      </p:sp>
      <p:sp>
        <p:nvSpPr>
          <p:cNvPr id="5" name="AutoShape 6" descr="https://app.e-builder.net/da2/Documents/FileView.aspx?FileID=045551a9-7ae8-4dbe-8405-10ffeac91428">
            <a:extLst>
              <a:ext uri="{FF2B5EF4-FFF2-40B4-BE49-F238E27FC236}">
                <a16:creationId xmlns:a16="http://schemas.microsoft.com/office/drawing/2014/main" id="{75746288-BAA0-45C5-87BE-F80BE36E5804}"/>
              </a:ext>
            </a:extLst>
          </p:cNvPr>
          <p:cNvSpPr>
            <a:spLocks noChangeAspect="1" noChangeArrowheads="1"/>
          </p:cNvSpPr>
          <p:nvPr/>
        </p:nvSpPr>
        <p:spPr bwMode="auto">
          <a:xfrm>
            <a:off x="4060371" y="33310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1B732909-912E-42FE-81A3-6AE8670DAB4A}"/>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ONGOING</a:t>
            </a:r>
          </a:p>
        </p:txBody>
      </p:sp>
      <p:sp>
        <p:nvSpPr>
          <p:cNvPr id="7" name="TextBox 6">
            <a:extLst>
              <a:ext uri="{FF2B5EF4-FFF2-40B4-BE49-F238E27FC236}">
                <a16:creationId xmlns:a16="http://schemas.microsoft.com/office/drawing/2014/main" id="{58FC2EA0-D1F2-485A-9F15-9D40CBA86F08}"/>
              </a:ext>
            </a:extLst>
          </p:cNvPr>
          <p:cNvSpPr txBox="1"/>
          <p:nvPr/>
        </p:nvSpPr>
        <p:spPr>
          <a:xfrm>
            <a:off x="1097755" y="1524874"/>
            <a:ext cx="6948488" cy="461665"/>
          </a:xfrm>
          <a:prstGeom prst="rect">
            <a:avLst/>
          </a:prstGeom>
          <a:noFill/>
        </p:spPr>
        <p:txBody>
          <a:bodyPr wrap="square" rtlCol="0">
            <a:spAutoFit/>
          </a:bodyPr>
          <a:lstStyle/>
          <a:p>
            <a:pPr algn="ctr"/>
            <a:r>
              <a:rPr lang="en-US" sz="2400" b="1" dirty="0"/>
              <a:t>Block 4 Median Barrier Construction</a:t>
            </a:r>
            <a:endParaRPr lang="en-US" sz="1400" dirty="0">
              <a:solidFill>
                <a:schemeClr val="bg1"/>
              </a:solidFill>
            </a:endParaRPr>
          </a:p>
        </p:txBody>
      </p:sp>
      <p:pic>
        <p:nvPicPr>
          <p:cNvPr id="9" name="Picture 8">
            <a:extLst>
              <a:ext uri="{FF2B5EF4-FFF2-40B4-BE49-F238E27FC236}">
                <a16:creationId xmlns:a16="http://schemas.microsoft.com/office/drawing/2014/main" id="{8BAC0C3A-9FC3-45C2-9F23-9B38F5F138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7756" y="1986539"/>
            <a:ext cx="6948487" cy="4632325"/>
          </a:xfrm>
          <a:prstGeom prst="rect">
            <a:avLst/>
          </a:prstGeom>
          <a:ln>
            <a:solidFill>
              <a:schemeClr val="tx1"/>
            </a:solidFill>
          </a:ln>
        </p:spPr>
      </p:pic>
    </p:spTree>
    <p:extLst>
      <p:ext uri="{BB962C8B-B14F-4D97-AF65-F5344CB8AC3E}">
        <p14:creationId xmlns:p14="http://schemas.microsoft.com/office/powerpoint/2010/main" val="248264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96FD-5328-4BE5-A3D6-C152D01A794A}"/>
              </a:ext>
            </a:extLst>
          </p:cNvPr>
          <p:cNvSpPr>
            <a:spLocks noGrp="1"/>
          </p:cNvSpPr>
          <p:nvPr>
            <p:ph type="sldNum" sz="quarter" idx="12"/>
          </p:nvPr>
        </p:nvSpPr>
        <p:spPr/>
        <p:txBody>
          <a:bodyPr/>
          <a:lstStyle/>
          <a:p>
            <a:fld id="{8F4F3C2F-AE62-4A5A-82F1-0327CBADDEA5}" type="slidenum">
              <a:rPr lang="en-US" smtClean="0"/>
              <a:pPr/>
              <a:t>11</a:t>
            </a:fld>
            <a:endParaRPr lang="en-US" dirty="0"/>
          </a:p>
        </p:txBody>
      </p:sp>
      <p:sp>
        <p:nvSpPr>
          <p:cNvPr id="5" name="AutoShape 6" descr="https://app.e-builder.net/da2/Documents/FileView.aspx?FileID=045551a9-7ae8-4dbe-8405-10ffeac91428">
            <a:extLst>
              <a:ext uri="{FF2B5EF4-FFF2-40B4-BE49-F238E27FC236}">
                <a16:creationId xmlns:a16="http://schemas.microsoft.com/office/drawing/2014/main" id="{75746288-BAA0-45C5-87BE-F80BE36E5804}"/>
              </a:ext>
            </a:extLst>
          </p:cNvPr>
          <p:cNvSpPr>
            <a:spLocks noChangeAspect="1" noChangeArrowheads="1"/>
          </p:cNvSpPr>
          <p:nvPr/>
        </p:nvSpPr>
        <p:spPr bwMode="auto">
          <a:xfrm>
            <a:off x="4060371" y="33310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1B732909-912E-42FE-81A3-6AE8670DAB4A}"/>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ONGOING</a:t>
            </a:r>
          </a:p>
        </p:txBody>
      </p:sp>
      <p:sp>
        <p:nvSpPr>
          <p:cNvPr id="7" name="TextBox 6">
            <a:extLst>
              <a:ext uri="{FF2B5EF4-FFF2-40B4-BE49-F238E27FC236}">
                <a16:creationId xmlns:a16="http://schemas.microsoft.com/office/drawing/2014/main" id="{58FC2EA0-D1F2-485A-9F15-9D40CBA86F08}"/>
              </a:ext>
            </a:extLst>
          </p:cNvPr>
          <p:cNvSpPr txBox="1"/>
          <p:nvPr/>
        </p:nvSpPr>
        <p:spPr>
          <a:xfrm>
            <a:off x="1097755" y="1524874"/>
            <a:ext cx="6948488" cy="461665"/>
          </a:xfrm>
          <a:prstGeom prst="rect">
            <a:avLst/>
          </a:prstGeom>
          <a:noFill/>
        </p:spPr>
        <p:txBody>
          <a:bodyPr wrap="square" rtlCol="0">
            <a:spAutoFit/>
          </a:bodyPr>
          <a:lstStyle/>
          <a:p>
            <a:pPr algn="ctr"/>
            <a:r>
              <a:rPr lang="en-US" sz="2400" b="1" dirty="0"/>
              <a:t>Median Barrier Texture and Paint</a:t>
            </a:r>
            <a:endParaRPr lang="en-US" sz="1400" dirty="0">
              <a:solidFill>
                <a:schemeClr val="bg1"/>
              </a:solidFill>
            </a:endParaRPr>
          </a:p>
        </p:txBody>
      </p:sp>
      <p:pic>
        <p:nvPicPr>
          <p:cNvPr id="9" name="Picture 8">
            <a:extLst>
              <a:ext uri="{FF2B5EF4-FFF2-40B4-BE49-F238E27FC236}">
                <a16:creationId xmlns:a16="http://schemas.microsoft.com/office/drawing/2014/main" id="{8BAC0C3A-9FC3-45C2-9F23-9B38F5F138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3782" y="1986539"/>
            <a:ext cx="6176433" cy="4632325"/>
          </a:xfrm>
          <a:prstGeom prst="rect">
            <a:avLst/>
          </a:prstGeom>
          <a:ln>
            <a:solidFill>
              <a:schemeClr val="tx1"/>
            </a:solidFill>
          </a:ln>
        </p:spPr>
      </p:pic>
    </p:spTree>
    <p:extLst>
      <p:ext uri="{BB962C8B-B14F-4D97-AF65-F5344CB8AC3E}">
        <p14:creationId xmlns:p14="http://schemas.microsoft.com/office/powerpoint/2010/main" val="330289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96FD-5328-4BE5-A3D6-C152D01A794A}"/>
              </a:ext>
            </a:extLst>
          </p:cNvPr>
          <p:cNvSpPr>
            <a:spLocks noGrp="1"/>
          </p:cNvSpPr>
          <p:nvPr>
            <p:ph type="sldNum" sz="quarter" idx="12"/>
          </p:nvPr>
        </p:nvSpPr>
        <p:spPr/>
        <p:txBody>
          <a:bodyPr/>
          <a:lstStyle/>
          <a:p>
            <a:fld id="{8F4F3C2F-AE62-4A5A-82F1-0327CBADDEA5}" type="slidenum">
              <a:rPr lang="en-US" smtClean="0"/>
              <a:pPr/>
              <a:t>12</a:t>
            </a:fld>
            <a:endParaRPr lang="en-US" dirty="0"/>
          </a:p>
        </p:txBody>
      </p:sp>
      <p:sp>
        <p:nvSpPr>
          <p:cNvPr id="5" name="AutoShape 6" descr="https://app.e-builder.net/da2/Documents/FileView.aspx?FileID=045551a9-7ae8-4dbe-8405-10ffeac91428">
            <a:extLst>
              <a:ext uri="{FF2B5EF4-FFF2-40B4-BE49-F238E27FC236}">
                <a16:creationId xmlns:a16="http://schemas.microsoft.com/office/drawing/2014/main" id="{75746288-BAA0-45C5-87BE-F80BE36E5804}"/>
              </a:ext>
            </a:extLst>
          </p:cNvPr>
          <p:cNvSpPr>
            <a:spLocks noChangeAspect="1" noChangeArrowheads="1"/>
          </p:cNvSpPr>
          <p:nvPr/>
        </p:nvSpPr>
        <p:spPr bwMode="auto">
          <a:xfrm>
            <a:off x="4060371" y="33310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1B732909-912E-42FE-81A3-6AE8670DAB4A}"/>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ONGOING</a:t>
            </a:r>
          </a:p>
        </p:txBody>
      </p:sp>
      <p:sp>
        <p:nvSpPr>
          <p:cNvPr id="7" name="TextBox 6">
            <a:extLst>
              <a:ext uri="{FF2B5EF4-FFF2-40B4-BE49-F238E27FC236}">
                <a16:creationId xmlns:a16="http://schemas.microsoft.com/office/drawing/2014/main" id="{58FC2EA0-D1F2-485A-9F15-9D40CBA86F08}"/>
              </a:ext>
            </a:extLst>
          </p:cNvPr>
          <p:cNvSpPr txBox="1"/>
          <p:nvPr/>
        </p:nvSpPr>
        <p:spPr>
          <a:xfrm>
            <a:off x="1097755" y="1524874"/>
            <a:ext cx="6948488" cy="461665"/>
          </a:xfrm>
          <a:prstGeom prst="rect">
            <a:avLst/>
          </a:prstGeom>
          <a:noFill/>
        </p:spPr>
        <p:txBody>
          <a:bodyPr wrap="square" rtlCol="0">
            <a:spAutoFit/>
          </a:bodyPr>
          <a:lstStyle/>
          <a:p>
            <a:pPr algn="ctr"/>
            <a:r>
              <a:rPr lang="en-US" sz="2400" b="1" dirty="0"/>
              <a:t>Temporary Concrete Barrier Removal</a:t>
            </a:r>
          </a:p>
        </p:txBody>
      </p:sp>
      <p:pic>
        <p:nvPicPr>
          <p:cNvPr id="9" name="Picture 8">
            <a:extLst>
              <a:ext uri="{FF2B5EF4-FFF2-40B4-BE49-F238E27FC236}">
                <a16:creationId xmlns:a16="http://schemas.microsoft.com/office/drawing/2014/main" id="{8BAC0C3A-9FC3-45C2-9F23-9B38F5F138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4116" y="1986539"/>
            <a:ext cx="6175765" cy="4632325"/>
          </a:xfrm>
          <a:prstGeom prst="rect">
            <a:avLst/>
          </a:prstGeom>
          <a:ln>
            <a:solidFill>
              <a:schemeClr val="tx1"/>
            </a:solidFill>
          </a:ln>
        </p:spPr>
      </p:pic>
    </p:spTree>
    <p:extLst>
      <p:ext uri="{BB962C8B-B14F-4D97-AF65-F5344CB8AC3E}">
        <p14:creationId xmlns:p14="http://schemas.microsoft.com/office/powerpoint/2010/main" val="45953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96FD-5328-4BE5-A3D6-C152D01A794A}"/>
              </a:ext>
            </a:extLst>
          </p:cNvPr>
          <p:cNvSpPr>
            <a:spLocks noGrp="1"/>
          </p:cNvSpPr>
          <p:nvPr>
            <p:ph type="sldNum" sz="quarter" idx="12"/>
          </p:nvPr>
        </p:nvSpPr>
        <p:spPr/>
        <p:txBody>
          <a:bodyPr/>
          <a:lstStyle/>
          <a:p>
            <a:fld id="{8F4F3C2F-AE62-4A5A-82F1-0327CBADDEA5}" type="slidenum">
              <a:rPr lang="en-US" smtClean="0"/>
              <a:pPr/>
              <a:t>13</a:t>
            </a:fld>
            <a:endParaRPr lang="en-US" dirty="0"/>
          </a:p>
        </p:txBody>
      </p:sp>
      <p:sp>
        <p:nvSpPr>
          <p:cNvPr id="5" name="AutoShape 6" descr="https://app.e-builder.net/da2/Documents/FileView.aspx?FileID=045551a9-7ae8-4dbe-8405-10ffeac91428">
            <a:extLst>
              <a:ext uri="{FF2B5EF4-FFF2-40B4-BE49-F238E27FC236}">
                <a16:creationId xmlns:a16="http://schemas.microsoft.com/office/drawing/2014/main" id="{75746288-BAA0-45C5-87BE-F80BE36E5804}"/>
              </a:ext>
            </a:extLst>
          </p:cNvPr>
          <p:cNvSpPr>
            <a:spLocks noChangeAspect="1" noChangeArrowheads="1"/>
          </p:cNvSpPr>
          <p:nvPr/>
        </p:nvSpPr>
        <p:spPr bwMode="auto">
          <a:xfrm>
            <a:off x="4060371" y="33310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1B732909-912E-42FE-81A3-6AE8670DAB4A}"/>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ONGOING</a:t>
            </a:r>
          </a:p>
        </p:txBody>
      </p:sp>
      <p:sp>
        <p:nvSpPr>
          <p:cNvPr id="7" name="TextBox 6">
            <a:extLst>
              <a:ext uri="{FF2B5EF4-FFF2-40B4-BE49-F238E27FC236}">
                <a16:creationId xmlns:a16="http://schemas.microsoft.com/office/drawing/2014/main" id="{58FC2EA0-D1F2-485A-9F15-9D40CBA86F08}"/>
              </a:ext>
            </a:extLst>
          </p:cNvPr>
          <p:cNvSpPr txBox="1"/>
          <p:nvPr/>
        </p:nvSpPr>
        <p:spPr>
          <a:xfrm>
            <a:off x="1097755" y="1524874"/>
            <a:ext cx="6948488" cy="461665"/>
          </a:xfrm>
          <a:prstGeom prst="rect">
            <a:avLst/>
          </a:prstGeom>
          <a:noFill/>
        </p:spPr>
        <p:txBody>
          <a:bodyPr wrap="square" rtlCol="0">
            <a:spAutoFit/>
          </a:bodyPr>
          <a:lstStyle/>
          <a:p>
            <a:pPr algn="ctr"/>
            <a:r>
              <a:rPr lang="en-US" sz="2400" b="1" dirty="0"/>
              <a:t>Final Layer (1/10</a:t>
            </a:r>
            <a:r>
              <a:rPr lang="en-US" sz="2400" b="1" baseline="30000" dirty="0"/>
              <a:t>th</a:t>
            </a:r>
            <a:r>
              <a:rPr lang="en-US" sz="2400" b="1" dirty="0"/>
              <a:t> Overlay) Paving</a:t>
            </a:r>
            <a:endParaRPr lang="en-US" sz="1400" dirty="0">
              <a:solidFill>
                <a:schemeClr val="bg1"/>
              </a:solidFill>
            </a:endParaRPr>
          </a:p>
        </p:txBody>
      </p:sp>
      <p:pic>
        <p:nvPicPr>
          <p:cNvPr id="9" name="Picture 8" descr="A picture containing text, road, outdoor, scene&#10;&#10;Description automatically generated">
            <a:extLst>
              <a:ext uri="{FF2B5EF4-FFF2-40B4-BE49-F238E27FC236}">
                <a16:creationId xmlns:a16="http://schemas.microsoft.com/office/drawing/2014/main" id="{5D9F5C24-3DD8-4DB3-9578-7E2A0156C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509" y="2026143"/>
            <a:ext cx="6348845" cy="4764109"/>
          </a:xfrm>
          <a:prstGeom prst="rect">
            <a:avLst/>
          </a:prstGeom>
        </p:spPr>
      </p:pic>
    </p:spTree>
    <p:extLst>
      <p:ext uri="{BB962C8B-B14F-4D97-AF65-F5344CB8AC3E}">
        <p14:creationId xmlns:p14="http://schemas.microsoft.com/office/powerpoint/2010/main" val="207579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96FD-5328-4BE5-A3D6-C152D01A794A}"/>
              </a:ext>
            </a:extLst>
          </p:cNvPr>
          <p:cNvSpPr>
            <a:spLocks noGrp="1"/>
          </p:cNvSpPr>
          <p:nvPr>
            <p:ph type="sldNum" sz="quarter" idx="12"/>
          </p:nvPr>
        </p:nvSpPr>
        <p:spPr/>
        <p:txBody>
          <a:bodyPr/>
          <a:lstStyle/>
          <a:p>
            <a:fld id="{8F4F3C2F-AE62-4A5A-82F1-0327CBADDEA5}" type="slidenum">
              <a:rPr lang="en-US" smtClean="0"/>
              <a:pPr/>
              <a:t>14</a:t>
            </a:fld>
            <a:endParaRPr lang="en-US" dirty="0"/>
          </a:p>
        </p:txBody>
      </p:sp>
      <p:sp>
        <p:nvSpPr>
          <p:cNvPr id="5" name="AutoShape 6" descr="https://app.e-builder.net/da2/Documents/FileView.aspx?FileID=045551a9-7ae8-4dbe-8405-10ffeac91428">
            <a:extLst>
              <a:ext uri="{FF2B5EF4-FFF2-40B4-BE49-F238E27FC236}">
                <a16:creationId xmlns:a16="http://schemas.microsoft.com/office/drawing/2014/main" id="{75746288-BAA0-45C5-87BE-F80BE36E5804}"/>
              </a:ext>
            </a:extLst>
          </p:cNvPr>
          <p:cNvSpPr>
            <a:spLocks noChangeAspect="1" noChangeArrowheads="1"/>
          </p:cNvSpPr>
          <p:nvPr/>
        </p:nvSpPr>
        <p:spPr bwMode="auto">
          <a:xfrm>
            <a:off x="4060371" y="33310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1B732909-912E-42FE-81A3-6AE8670DAB4A}"/>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ONGOING</a:t>
            </a:r>
          </a:p>
        </p:txBody>
      </p:sp>
      <p:pic>
        <p:nvPicPr>
          <p:cNvPr id="8" name="Picture 7">
            <a:extLst>
              <a:ext uri="{FF2B5EF4-FFF2-40B4-BE49-F238E27FC236}">
                <a16:creationId xmlns:a16="http://schemas.microsoft.com/office/drawing/2014/main" id="{32047D2B-2AEC-4556-814B-917AE3D7C980}"/>
              </a:ext>
            </a:extLst>
          </p:cNvPr>
          <p:cNvPicPr>
            <a:picLocks noChangeAspect="1"/>
          </p:cNvPicPr>
          <p:nvPr/>
        </p:nvPicPr>
        <p:blipFill>
          <a:blip r:embed="rId3"/>
          <a:stretch>
            <a:fillRect/>
          </a:stretch>
        </p:blipFill>
        <p:spPr>
          <a:xfrm>
            <a:off x="-396" y="0"/>
            <a:ext cx="9144396" cy="6858297"/>
          </a:xfrm>
          <a:prstGeom prst="rect">
            <a:avLst/>
          </a:prstGeom>
        </p:spPr>
      </p:pic>
    </p:spTree>
    <p:extLst>
      <p:ext uri="{BB962C8B-B14F-4D97-AF65-F5344CB8AC3E}">
        <p14:creationId xmlns:p14="http://schemas.microsoft.com/office/powerpoint/2010/main" val="197070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311" y="668459"/>
            <a:ext cx="4872525" cy="400110"/>
          </a:xfrm>
          <a:prstGeom prst="rect">
            <a:avLst/>
          </a:prstGeom>
        </p:spPr>
        <p:txBody>
          <a:bodyPr wrap="square">
            <a:spAutoFit/>
          </a:bodyPr>
          <a:lstStyle/>
          <a:p>
            <a:r>
              <a:rPr lang="en-US" sz="2000" b="1" dirty="0">
                <a:solidFill>
                  <a:srgbClr val="FFC000"/>
                </a:solidFill>
              </a:rPr>
              <a:t>UPCOMING WORK: October - December</a:t>
            </a:r>
          </a:p>
        </p:txBody>
      </p:sp>
      <p:sp>
        <p:nvSpPr>
          <p:cNvPr id="8" name="Slide Number Placeholder 7"/>
          <p:cNvSpPr>
            <a:spLocks noGrp="1"/>
          </p:cNvSpPr>
          <p:nvPr>
            <p:ph type="sldNum" sz="quarter" idx="12"/>
          </p:nvPr>
        </p:nvSpPr>
        <p:spPr/>
        <p:txBody>
          <a:bodyPr/>
          <a:lstStyle/>
          <a:p>
            <a:fld id="{8F4F3C2F-AE62-4A5A-82F1-0327CBADDEA5}" type="slidenum">
              <a:rPr lang="en-US" smtClean="0"/>
              <a:pPr/>
              <a:t>15</a:t>
            </a:fld>
            <a:endParaRPr lang="en-US" dirty="0"/>
          </a:p>
        </p:txBody>
      </p:sp>
      <p:sp>
        <p:nvSpPr>
          <p:cNvPr id="10" name="TextBox 9">
            <a:extLst>
              <a:ext uri="{FF2B5EF4-FFF2-40B4-BE49-F238E27FC236}">
                <a16:creationId xmlns:a16="http://schemas.microsoft.com/office/drawing/2014/main" id="{4376A74C-2E9D-438A-923E-03FF1709A4D8}"/>
              </a:ext>
            </a:extLst>
          </p:cNvPr>
          <p:cNvSpPr txBox="1"/>
          <p:nvPr/>
        </p:nvSpPr>
        <p:spPr>
          <a:xfrm>
            <a:off x="276726" y="1487299"/>
            <a:ext cx="8530390" cy="4001095"/>
          </a:xfrm>
          <a:prstGeom prst="rect">
            <a:avLst/>
          </a:prstGeom>
          <a:noFill/>
        </p:spPr>
        <p:txBody>
          <a:bodyPr wrap="square" rtlCol="0">
            <a:spAutoFit/>
          </a:bodyPr>
          <a:lstStyle/>
          <a:p>
            <a:pPr>
              <a:spcAft>
                <a:spcPts val="1200"/>
              </a:spcAft>
            </a:pPr>
            <a:r>
              <a:rPr lang="en-US" sz="2800" b="1" dirty="0"/>
              <a:t>North of Whipple:</a:t>
            </a:r>
            <a:endParaRPr lang="en-US" sz="2800" dirty="0"/>
          </a:p>
          <a:p>
            <a:pPr marL="457200" indent="-457200">
              <a:spcAft>
                <a:spcPts val="600"/>
              </a:spcAft>
              <a:buClr>
                <a:srgbClr val="FFC000"/>
              </a:buClr>
              <a:buFont typeface="Wingdings" panose="05000000000000000000" pitchFamily="2" charset="2"/>
              <a:buChar char="§"/>
            </a:pPr>
            <a:r>
              <a:rPr lang="en-US" sz="2800" dirty="0"/>
              <a:t>Final layer (1/10</a:t>
            </a:r>
            <a:r>
              <a:rPr lang="en-US" sz="2800" baseline="30000" dirty="0"/>
              <a:t>th</a:t>
            </a:r>
            <a:r>
              <a:rPr lang="en-US" sz="2800" dirty="0"/>
              <a:t>) overlay paving – finishing in Block 1</a:t>
            </a:r>
          </a:p>
          <a:p>
            <a:pPr marL="457200" indent="-457200">
              <a:spcAft>
                <a:spcPts val="600"/>
              </a:spcAft>
              <a:buClr>
                <a:srgbClr val="FFC000"/>
              </a:buClr>
              <a:buFont typeface="Wingdings" panose="05000000000000000000" pitchFamily="2" charset="2"/>
              <a:buChar char="§"/>
            </a:pPr>
            <a:r>
              <a:rPr lang="en-US" sz="2800" dirty="0"/>
              <a:t>Constructing, texturing, and painting median barrier</a:t>
            </a:r>
          </a:p>
          <a:p>
            <a:pPr marL="457200" indent="-457200">
              <a:spcAft>
                <a:spcPts val="600"/>
              </a:spcAft>
              <a:buClr>
                <a:srgbClr val="FFC000"/>
              </a:buClr>
              <a:buFont typeface="Wingdings" panose="05000000000000000000" pitchFamily="2" charset="2"/>
              <a:buChar char="§"/>
            </a:pPr>
            <a:r>
              <a:rPr lang="en-US" sz="2800" dirty="0"/>
              <a:t>Installing sign structures and variable toll message signs in all Blocks</a:t>
            </a:r>
          </a:p>
          <a:p>
            <a:pPr marL="457200" indent="-457200">
              <a:spcAft>
                <a:spcPts val="600"/>
              </a:spcAft>
              <a:buClr>
                <a:srgbClr val="FFC000"/>
              </a:buClr>
              <a:buFont typeface="Wingdings" panose="05000000000000000000" pitchFamily="2" charset="2"/>
              <a:buChar char="§"/>
            </a:pPr>
            <a:r>
              <a:rPr lang="en-US" sz="2800" dirty="0"/>
              <a:t>Installing tolling equipment in Block 4 (</a:t>
            </a:r>
            <a:r>
              <a:rPr lang="en-US" sz="2800" dirty="0" err="1"/>
              <a:t>TransCore</a:t>
            </a:r>
            <a:r>
              <a:rPr lang="en-US" sz="2800" dirty="0"/>
              <a:t>)</a:t>
            </a:r>
          </a:p>
          <a:p>
            <a:pPr marL="457200" indent="-457200">
              <a:spcAft>
                <a:spcPts val="600"/>
              </a:spcAft>
              <a:buClr>
                <a:srgbClr val="FFC000"/>
              </a:buClr>
              <a:buFont typeface="Wingdings" panose="05000000000000000000" pitchFamily="2" charset="2"/>
              <a:buChar char="§"/>
            </a:pPr>
            <a:r>
              <a:rPr lang="en-US" sz="2800" dirty="0"/>
              <a:t>Completing fiber optic cable connections to Millbrae BART Station</a:t>
            </a:r>
          </a:p>
        </p:txBody>
      </p:sp>
    </p:spTree>
    <p:extLst>
      <p:ext uri="{BB962C8B-B14F-4D97-AF65-F5344CB8AC3E}">
        <p14:creationId xmlns:p14="http://schemas.microsoft.com/office/powerpoint/2010/main" val="339174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63B1-7A4E-4921-BF0B-BA6EDC8BB178}"/>
              </a:ext>
            </a:extLst>
          </p:cNvPr>
          <p:cNvSpPr>
            <a:spLocks noGrp="1"/>
          </p:cNvSpPr>
          <p:nvPr>
            <p:ph type="sldNum" sz="quarter" idx="12"/>
          </p:nvPr>
        </p:nvSpPr>
        <p:spPr/>
        <p:txBody>
          <a:bodyPr/>
          <a:lstStyle/>
          <a:p>
            <a:fld id="{8F4F3C2F-AE62-4A5A-82F1-0327CBADDEA5}" type="slidenum">
              <a:rPr lang="en-US" smtClean="0"/>
              <a:pPr/>
              <a:t>16</a:t>
            </a:fld>
            <a:endParaRPr lang="en-US" dirty="0"/>
          </a:p>
        </p:txBody>
      </p:sp>
      <p:sp>
        <p:nvSpPr>
          <p:cNvPr id="3" name="Rectangle 2">
            <a:extLst>
              <a:ext uri="{FF2B5EF4-FFF2-40B4-BE49-F238E27FC236}">
                <a16:creationId xmlns:a16="http://schemas.microsoft.com/office/drawing/2014/main" id="{41B21B85-F887-42E2-A608-5D8AC77F12CF}"/>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SOUTH CONTRACT WORK COMPLETED</a:t>
            </a:r>
          </a:p>
        </p:txBody>
      </p:sp>
      <p:sp>
        <p:nvSpPr>
          <p:cNvPr id="9" name="TextBox 8">
            <a:extLst>
              <a:ext uri="{FF2B5EF4-FFF2-40B4-BE49-F238E27FC236}">
                <a16:creationId xmlns:a16="http://schemas.microsoft.com/office/drawing/2014/main" id="{2EDC1E48-41C1-4E93-9FB1-481DCFEF97C6}"/>
              </a:ext>
            </a:extLst>
          </p:cNvPr>
          <p:cNvSpPr txBox="1"/>
          <p:nvPr/>
        </p:nvSpPr>
        <p:spPr>
          <a:xfrm>
            <a:off x="203948" y="1207918"/>
            <a:ext cx="5361965" cy="1815882"/>
          </a:xfrm>
          <a:prstGeom prst="rect">
            <a:avLst/>
          </a:prstGeom>
          <a:noFill/>
        </p:spPr>
        <p:txBody>
          <a:bodyPr wrap="square" rtlCol="0">
            <a:spAutoFit/>
          </a:bodyPr>
          <a:lstStyle/>
          <a:p>
            <a:r>
              <a:rPr lang="en-US" sz="2800" b="1" dirty="0"/>
              <a:t>South of Whipple </a:t>
            </a:r>
          </a:p>
          <a:p>
            <a:r>
              <a:rPr lang="en-US" sz="2800" b="1" dirty="0"/>
              <a:t>through September:</a:t>
            </a:r>
          </a:p>
          <a:p>
            <a:pPr marL="457200" indent="-457200">
              <a:spcAft>
                <a:spcPts val="600"/>
              </a:spcAft>
              <a:buClr>
                <a:srgbClr val="FFC000"/>
              </a:buClr>
              <a:buFont typeface="Wingdings" panose="05000000000000000000" pitchFamily="2" charset="2"/>
              <a:buChar char="§"/>
            </a:pPr>
            <a:r>
              <a:rPr lang="en-US" sz="2800" dirty="0"/>
              <a:t>Completed installation of tolling equipment</a:t>
            </a:r>
          </a:p>
        </p:txBody>
      </p:sp>
      <p:pic>
        <p:nvPicPr>
          <p:cNvPr id="5" name="Picture 4">
            <a:extLst>
              <a:ext uri="{FF2B5EF4-FFF2-40B4-BE49-F238E27FC236}">
                <a16:creationId xmlns:a16="http://schemas.microsoft.com/office/drawing/2014/main" id="{A333B434-710D-4250-A707-62EB00CE172A}"/>
              </a:ext>
            </a:extLst>
          </p:cNvPr>
          <p:cNvPicPr>
            <a:picLocks noChangeAspect="1"/>
          </p:cNvPicPr>
          <p:nvPr/>
        </p:nvPicPr>
        <p:blipFill rotWithShape="1">
          <a:blip r:embed="rId3">
            <a:extLst>
              <a:ext uri="{28A0092B-C50C-407E-A947-70E740481C1C}">
                <a14:useLocalDpi xmlns:a14="http://schemas.microsoft.com/office/drawing/2010/main" val="0"/>
              </a:ext>
            </a:extLst>
          </a:blip>
          <a:srcRect t="14638" b="5507"/>
          <a:stretch/>
        </p:blipFill>
        <p:spPr>
          <a:xfrm>
            <a:off x="5853952" y="1211844"/>
            <a:ext cx="3086100" cy="5476461"/>
          </a:xfrm>
          <a:prstGeom prst="rect">
            <a:avLst/>
          </a:prstGeom>
        </p:spPr>
      </p:pic>
      <p:pic>
        <p:nvPicPr>
          <p:cNvPr id="7" name="Picture 6" descr="A picture containing text, indoor, cluttered&#10;&#10;Description automatically generated">
            <a:extLst>
              <a:ext uri="{FF2B5EF4-FFF2-40B4-BE49-F238E27FC236}">
                <a16:creationId xmlns:a16="http://schemas.microsoft.com/office/drawing/2014/main" id="{7CEBC54D-D663-42D4-A873-D6D0F711B88D}"/>
              </a:ext>
            </a:extLst>
          </p:cNvPr>
          <p:cNvPicPr>
            <a:picLocks noChangeAspect="1"/>
          </p:cNvPicPr>
          <p:nvPr/>
        </p:nvPicPr>
        <p:blipFill rotWithShape="1">
          <a:blip r:embed="rId4">
            <a:extLst>
              <a:ext uri="{28A0092B-C50C-407E-A947-70E740481C1C}">
                <a14:useLocalDpi xmlns:a14="http://schemas.microsoft.com/office/drawing/2010/main" val="0"/>
              </a:ext>
            </a:extLst>
          </a:blip>
          <a:srcRect l="8262" r="15108" b="10886"/>
          <a:stretch/>
        </p:blipFill>
        <p:spPr>
          <a:xfrm>
            <a:off x="144780" y="3019873"/>
            <a:ext cx="6106933" cy="3668432"/>
          </a:xfrm>
          <a:prstGeom prst="rect">
            <a:avLst/>
          </a:prstGeom>
        </p:spPr>
      </p:pic>
    </p:spTree>
    <p:extLst>
      <p:ext uri="{BB962C8B-B14F-4D97-AF65-F5344CB8AC3E}">
        <p14:creationId xmlns:p14="http://schemas.microsoft.com/office/powerpoint/2010/main" val="303695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311" y="668459"/>
            <a:ext cx="4704163" cy="400110"/>
          </a:xfrm>
          <a:prstGeom prst="rect">
            <a:avLst/>
          </a:prstGeom>
        </p:spPr>
        <p:txBody>
          <a:bodyPr wrap="square">
            <a:spAutoFit/>
          </a:bodyPr>
          <a:lstStyle/>
          <a:p>
            <a:r>
              <a:rPr lang="en-US" sz="2000" b="1" dirty="0">
                <a:solidFill>
                  <a:srgbClr val="FFC000"/>
                </a:solidFill>
              </a:rPr>
              <a:t>UPCOMING WORK: October – December</a:t>
            </a:r>
          </a:p>
        </p:txBody>
      </p:sp>
      <p:sp>
        <p:nvSpPr>
          <p:cNvPr id="8" name="Slide Number Placeholder 7"/>
          <p:cNvSpPr>
            <a:spLocks noGrp="1"/>
          </p:cNvSpPr>
          <p:nvPr>
            <p:ph type="sldNum" sz="quarter" idx="12"/>
          </p:nvPr>
        </p:nvSpPr>
        <p:spPr/>
        <p:txBody>
          <a:bodyPr/>
          <a:lstStyle/>
          <a:p>
            <a:fld id="{8F4F3C2F-AE62-4A5A-82F1-0327CBADDEA5}" type="slidenum">
              <a:rPr lang="en-US" smtClean="0"/>
              <a:pPr/>
              <a:t>17</a:t>
            </a:fld>
            <a:endParaRPr lang="en-US" dirty="0"/>
          </a:p>
        </p:txBody>
      </p:sp>
      <p:sp>
        <p:nvSpPr>
          <p:cNvPr id="10" name="TextBox 9">
            <a:extLst>
              <a:ext uri="{FF2B5EF4-FFF2-40B4-BE49-F238E27FC236}">
                <a16:creationId xmlns:a16="http://schemas.microsoft.com/office/drawing/2014/main" id="{4376A74C-2E9D-438A-923E-03FF1709A4D8}"/>
              </a:ext>
            </a:extLst>
          </p:cNvPr>
          <p:cNvSpPr txBox="1"/>
          <p:nvPr/>
        </p:nvSpPr>
        <p:spPr>
          <a:xfrm>
            <a:off x="203949" y="1947985"/>
            <a:ext cx="3249568" cy="3862596"/>
          </a:xfrm>
          <a:prstGeom prst="rect">
            <a:avLst/>
          </a:prstGeom>
          <a:noFill/>
        </p:spPr>
        <p:txBody>
          <a:bodyPr wrap="square" rtlCol="0">
            <a:spAutoFit/>
          </a:bodyPr>
          <a:lstStyle/>
          <a:p>
            <a:pPr>
              <a:spcAft>
                <a:spcPts val="1200"/>
              </a:spcAft>
            </a:pPr>
            <a:r>
              <a:rPr lang="en-US" sz="2200" b="1" dirty="0"/>
              <a:t>South of Whipple:</a:t>
            </a:r>
          </a:p>
          <a:p>
            <a:pPr marL="457200" indent="-457200">
              <a:spcAft>
                <a:spcPts val="600"/>
              </a:spcAft>
              <a:buClr>
                <a:srgbClr val="FFC000"/>
              </a:buClr>
              <a:buFont typeface="Wingdings" panose="05000000000000000000" pitchFamily="2" charset="2"/>
              <a:buChar char="§"/>
            </a:pPr>
            <a:r>
              <a:rPr lang="en-US" sz="2200" dirty="0"/>
              <a:t>Testing tolling equipment and system</a:t>
            </a:r>
          </a:p>
          <a:p>
            <a:pPr marL="457200" indent="-457200">
              <a:spcAft>
                <a:spcPts val="600"/>
              </a:spcAft>
              <a:buClr>
                <a:srgbClr val="FFC000"/>
              </a:buClr>
              <a:buFont typeface="Wingdings" panose="05000000000000000000" pitchFamily="2" charset="2"/>
              <a:buChar char="§"/>
            </a:pPr>
            <a:r>
              <a:rPr lang="en-US" sz="2200" dirty="0"/>
              <a:t>Restriping freeway to final express lanes configuration</a:t>
            </a:r>
          </a:p>
          <a:p>
            <a:pPr marL="457200" indent="-457200">
              <a:spcAft>
                <a:spcPts val="600"/>
              </a:spcAft>
              <a:buClr>
                <a:srgbClr val="FFC000"/>
              </a:buClr>
              <a:buFont typeface="Wingdings" panose="05000000000000000000" pitchFamily="2" charset="2"/>
              <a:buChar char="§"/>
            </a:pPr>
            <a:r>
              <a:rPr lang="en-US" sz="2200" dirty="0"/>
              <a:t>Installing variable toll message sign overlays</a:t>
            </a:r>
          </a:p>
          <a:p>
            <a:pPr marL="457200" indent="-457200">
              <a:spcAft>
                <a:spcPts val="600"/>
              </a:spcAft>
              <a:buClr>
                <a:srgbClr val="FFC000"/>
              </a:buClr>
              <a:buFont typeface="Wingdings" panose="05000000000000000000" pitchFamily="2" charset="2"/>
              <a:buChar char="§"/>
            </a:pPr>
            <a:r>
              <a:rPr lang="en-US" sz="2200" dirty="0"/>
              <a:t>Installing other median signage</a:t>
            </a:r>
          </a:p>
        </p:txBody>
      </p:sp>
      <p:pic>
        <p:nvPicPr>
          <p:cNvPr id="3" name="Picture 2">
            <a:extLst>
              <a:ext uri="{FF2B5EF4-FFF2-40B4-BE49-F238E27FC236}">
                <a16:creationId xmlns:a16="http://schemas.microsoft.com/office/drawing/2014/main" id="{0C757FCD-20A0-4D04-A0A2-479C673433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7501" y="2101767"/>
            <a:ext cx="5332550" cy="3555033"/>
          </a:xfrm>
          <a:prstGeom prst="rect">
            <a:avLst/>
          </a:prstGeom>
          <a:ln>
            <a:solidFill>
              <a:schemeClr val="tx1"/>
            </a:solidFill>
          </a:ln>
        </p:spPr>
      </p:pic>
    </p:spTree>
    <p:extLst>
      <p:ext uri="{BB962C8B-B14F-4D97-AF65-F5344CB8AC3E}">
        <p14:creationId xmlns:p14="http://schemas.microsoft.com/office/powerpoint/2010/main" val="354497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414" y="2567225"/>
            <a:ext cx="6651172" cy="2292935"/>
          </a:xfrm>
          <a:prstGeom prst="rect">
            <a:avLst/>
          </a:prstGeom>
          <a:noFill/>
        </p:spPr>
        <p:txBody>
          <a:bodyPr wrap="square" rtlCol="0">
            <a:spAutoFit/>
          </a:bodyPr>
          <a:lstStyle/>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Construction Progress</a:t>
            </a:r>
          </a:p>
          <a:p>
            <a:pPr marL="347663" lvl="1" indent="-219075">
              <a:spcAft>
                <a:spcPts val="600"/>
              </a:spcAft>
              <a:buClr>
                <a:schemeClr val="accent4"/>
              </a:buClr>
              <a:buFont typeface="Arial" panose="020B0604020202020204" pitchFamily="34" charset="0"/>
              <a:buChar char="•"/>
            </a:pPr>
            <a:r>
              <a:rPr lang="en-US" sz="3200" b="1" dirty="0"/>
              <a:t>Project Spotlight</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Public Outreach Activities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Financial and Risk Status</a:t>
            </a:r>
            <a:endParaRPr lang="en-US" sz="3200" b="1" dirty="0">
              <a:solidFill>
                <a:schemeClr val="bg1">
                  <a:lumMod val="75000"/>
                </a:schemeClr>
              </a:solidFill>
            </a:endParaRPr>
          </a:p>
        </p:txBody>
      </p:sp>
    </p:spTree>
    <p:extLst>
      <p:ext uri="{BB962C8B-B14F-4D97-AF65-F5344CB8AC3E}">
        <p14:creationId xmlns:p14="http://schemas.microsoft.com/office/powerpoint/2010/main" val="34195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4F20B6C2-84A4-48A5-8673-CD11A6E91909}"/>
              </a:ext>
            </a:extLst>
          </p:cNvPr>
          <p:cNvSpPr/>
          <p:nvPr/>
        </p:nvSpPr>
        <p:spPr>
          <a:xfrm>
            <a:off x="6226280" y="3570097"/>
            <a:ext cx="2917720" cy="1378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D4ECB0C-2E72-437C-83AD-415954EFD404}"/>
              </a:ext>
            </a:extLst>
          </p:cNvPr>
          <p:cNvSpPr/>
          <p:nvPr/>
        </p:nvSpPr>
        <p:spPr>
          <a:xfrm>
            <a:off x="3402764" y="3570113"/>
            <a:ext cx="2823518" cy="13737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09EC41-2DAA-4D94-8A8B-DB09601C5E20}"/>
              </a:ext>
            </a:extLst>
          </p:cNvPr>
          <p:cNvSpPr/>
          <p:nvPr/>
        </p:nvSpPr>
        <p:spPr>
          <a:xfrm>
            <a:off x="1" y="3572815"/>
            <a:ext cx="3402762" cy="13731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2C3D13A-4E32-4477-8B8A-D007AFF1D4E6}"/>
              </a:ext>
            </a:extLst>
          </p:cNvPr>
          <p:cNvSpPr/>
          <p:nvPr/>
        </p:nvSpPr>
        <p:spPr>
          <a:xfrm>
            <a:off x="0" y="4940306"/>
            <a:ext cx="2750650" cy="6522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567163E-AB9F-4A3C-AE00-25E6FD2F6891}"/>
              </a:ext>
            </a:extLst>
          </p:cNvPr>
          <p:cNvSpPr>
            <a:spLocks noGrp="1"/>
          </p:cNvSpPr>
          <p:nvPr>
            <p:ph type="sldNum" sz="quarter" idx="12"/>
          </p:nvPr>
        </p:nvSpPr>
        <p:spPr>
          <a:xfrm>
            <a:off x="6962087" y="64263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F3C2F-AE62-4A5A-82F1-0327CBADD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E2C490FD-E363-4979-8818-8694FF3B930E}"/>
              </a:ext>
            </a:extLst>
          </p:cNvPr>
          <p:cNvSpPr/>
          <p:nvPr/>
        </p:nvSpPr>
        <p:spPr>
          <a:xfrm>
            <a:off x="434953" y="693925"/>
            <a:ext cx="49925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C000"/>
                </a:solidFill>
                <a:latin typeface="Calibri"/>
              </a:rPr>
              <a:t>LANE OPERATING MODES DURING TRANSITION</a:t>
            </a:r>
            <a:endParaRPr kumimoji="0" lang="en-US" b="1" i="0" u="none" strike="noStrike" kern="1200" cap="none" spc="0" normalizeH="0" baseline="0" noProof="0" dirty="0">
              <a:ln>
                <a:noFill/>
              </a:ln>
              <a:solidFill>
                <a:srgbClr val="FFC000"/>
              </a:solidFill>
              <a:effectLst/>
              <a:uLnTx/>
              <a:uFillTx/>
              <a:latin typeface="Calibri"/>
              <a:ea typeface="+mn-ea"/>
              <a:cs typeface="+mn-cs"/>
            </a:endParaRPr>
          </a:p>
        </p:txBody>
      </p:sp>
      <p:sp>
        <p:nvSpPr>
          <p:cNvPr id="84" name="TextBox 83">
            <a:extLst>
              <a:ext uri="{FF2B5EF4-FFF2-40B4-BE49-F238E27FC236}">
                <a16:creationId xmlns:a16="http://schemas.microsoft.com/office/drawing/2014/main" id="{9E538572-2B42-49A2-BE80-77C61C3ADC49}"/>
              </a:ext>
            </a:extLst>
          </p:cNvPr>
          <p:cNvSpPr txBox="1"/>
          <p:nvPr/>
        </p:nvSpPr>
        <p:spPr>
          <a:xfrm>
            <a:off x="0" y="5081293"/>
            <a:ext cx="2750651" cy="369332"/>
          </a:xfrm>
          <a:prstGeom prst="rect">
            <a:avLst/>
          </a:prstGeom>
          <a:noFill/>
        </p:spPr>
        <p:txBody>
          <a:bodyPr wrap="square" rtlCol="0">
            <a:spAutoFit/>
          </a:bodyPr>
          <a:lstStyle/>
          <a:p>
            <a:pPr algn="ctr"/>
            <a:r>
              <a:rPr lang="en-US" dirty="0"/>
              <a:t>System Installation</a:t>
            </a:r>
          </a:p>
        </p:txBody>
      </p:sp>
      <p:cxnSp>
        <p:nvCxnSpPr>
          <p:cNvPr id="34" name="Straight Connector 33">
            <a:extLst>
              <a:ext uri="{FF2B5EF4-FFF2-40B4-BE49-F238E27FC236}">
                <a16:creationId xmlns:a16="http://schemas.microsoft.com/office/drawing/2014/main" id="{8D552CDC-E44E-4DBC-8BA9-C6BCD7CFA30E}"/>
              </a:ext>
            </a:extLst>
          </p:cNvPr>
          <p:cNvCxnSpPr>
            <a:cxnSpLocks/>
            <a:endCxn id="9" idx="1"/>
          </p:cNvCxnSpPr>
          <p:nvPr/>
        </p:nvCxnSpPr>
        <p:spPr>
          <a:xfrm>
            <a:off x="0" y="4272601"/>
            <a:ext cx="1344418"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E48263-9BF2-4E1B-AEF3-CD205E4A9D92}"/>
              </a:ext>
            </a:extLst>
          </p:cNvPr>
          <p:cNvSpPr txBox="1"/>
          <p:nvPr/>
        </p:nvSpPr>
        <p:spPr>
          <a:xfrm>
            <a:off x="1344418" y="4103324"/>
            <a:ext cx="563680" cy="338554"/>
          </a:xfrm>
          <a:prstGeom prst="rect">
            <a:avLst/>
          </a:prstGeom>
          <a:noFill/>
        </p:spPr>
        <p:txBody>
          <a:bodyPr wrap="square" rtlCol="0">
            <a:spAutoFit/>
          </a:bodyPr>
          <a:lstStyle/>
          <a:p>
            <a:r>
              <a:rPr lang="en-US" sz="1600" dirty="0"/>
              <a:t>HOV</a:t>
            </a:r>
          </a:p>
        </p:txBody>
      </p:sp>
      <p:cxnSp>
        <p:nvCxnSpPr>
          <p:cNvPr id="36" name="Straight Connector 35">
            <a:extLst>
              <a:ext uri="{FF2B5EF4-FFF2-40B4-BE49-F238E27FC236}">
                <a16:creationId xmlns:a16="http://schemas.microsoft.com/office/drawing/2014/main" id="{DDDFD023-4081-494D-AFA2-CF6BAB4C4D22}"/>
              </a:ext>
            </a:extLst>
          </p:cNvPr>
          <p:cNvCxnSpPr>
            <a:cxnSpLocks/>
            <a:stCxn id="9" idx="3"/>
            <a:endCxn id="40" idx="1"/>
          </p:cNvCxnSpPr>
          <p:nvPr/>
        </p:nvCxnSpPr>
        <p:spPr>
          <a:xfrm>
            <a:off x="1908098" y="4272601"/>
            <a:ext cx="1939477" cy="1"/>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C8A8E93-2830-4398-8AD6-90BB18976BD9}"/>
              </a:ext>
            </a:extLst>
          </p:cNvPr>
          <p:cNvSpPr txBox="1"/>
          <p:nvPr/>
        </p:nvSpPr>
        <p:spPr>
          <a:xfrm>
            <a:off x="3847575" y="3980214"/>
            <a:ext cx="1897249" cy="584775"/>
          </a:xfrm>
          <a:prstGeom prst="rect">
            <a:avLst/>
          </a:prstGeom>
          <a:noFill/>
        </p:spPr>
        <p:txBody>
          <a:bodyPr wrap="square" rtlCol="0">
            <a:spAutoFit/>
          </a:bodyPr>
          <a:lstStyle/>
          <a:p>
            <a:pPr algn="ctr"/>
            <a:r>
              <a:rPr lang="en-US" sz="1600" dirty="0"/>
              <a:t>EXPRESS LANE IN HOV-ONLY MODE</a:t>
            </a:r>
          </a:p>
        </p:txBody>
      </p:sp>
      <p:cxnSp>
        <p:nvCxnSpPr>
          <p:cNvPr id="43" name="Straight Connector 42">
            <a:extLst>
              <a:ext uri="{FF2B5EF4-FFF2-40B4-BE49-F238E27FC236}">
                <a16:creationId xmlns:a16="http://schemas.microsoft.com/office/drawing/2014/main" id="{825238F6-39AB-4906-B755-7D7C5C02E083}"/>
              </a:ext>
            </a:extLst>
          </p:cNvPr>
          <p:cNvCxnSpPr>
            <a:cxnSpLocks/>
          </p:cNvCxnSpPr>
          <p:nvPr/>
        </p:nvCxnSpPr>
        <p:spPr>
          <a:xfrm>
            <a:off x="8129437" y="4234512"/>
            <a:ext cx="101456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3FB7DE4-D2B9-4D28-BD1D-D72AAE9CB8F4}"/>
              </a:ext>
            </a:extLst>
          </p:cNvPr>
          <p:cNvSpPr txBox="1"/>
          <p:nvPr/>
        </p:nvSpPr>
        <p:spPr>
          <a:xfrm>
            <a:off x="7208423" y="4085925"/>
            <a:ext cx="897838" cy="338554"/>
          </a:xfrm>
          <a:prstGeom prst="rect">
            <a:avLst/>
          </a:prstGeom>
          <a:noFill/>
        </p:spPr>
        <p:txBody>
          <a:bodyPr wrap="square" rtlCol="0">
            <a:spAutoFit/>
          </a:bodyPr>
          <a:lstStyle/>
          <a:p>
            <a:pPr algn="ctr"/>
            <a:r>
              <a:rPr lang="en-US" sz="1600" dirty="0"/>
              <a:t>TOLLING</a:t>
            </a:r>
          </a:p>
        </p:txBody>
      </p:sp>
      <p:cxnSp>
        <p:nvCxnSpPr>
          <p:cNvPr id="45" name="Straight Connector 44">
            <a:extLst>
              <a:ext uri="{FF2B5EF4-FFF2-40B4-BE49-F238E27FC236}">
                <a16:creationId xmlns:a16="http://schemas.microsoft.com/office/drawing/2014/main" id="{CACCF26E-6DAB-474C-9479-3EBA7EBC73B7}"/>
              </a:ext>
            </a:extLst>
          </p:cNvPr>
          <p:cNvCxnSpPr>
            <a:cxnSpLocks/>
            <a:stCxn id="81" idx="1"/>
            <a:endCxn id="44" idx="1"/>
          </p:cNvCxnSpPr>
          <p:nvPr/>
        </p:nvCxnSpPr>
        <p:spPr>
          <a:xfrm flipV="1">
            <a:off x="6226280" y="4255202"/>
            <a:ext cx="982143" cy="4105"/>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D3C4E79-822D-409D-AB95-B9232565E79B}"/>
              </a:ext>
            </a:extLst>
          </p:cNvPr>
          <p:cNvGrpSpPr>
            <a:grpSpLocks noChangeAspect="1"/>
          </p:cNvGrpSpPr>
          <p:nvPr/>
        </p:nvGrpSpPr>
        <p:grpSpPr>
          <a:xfrm>
            <a:off x="3347541" y="1656778"/>
            <a:ext cx="2863724" cy="1339083"/>
            <a:chOff x="4140448" y="5160976"/>
            <a:chExt cx="2271750" cy="1062275"/>
          </a:xfrm>
        </p:grpSpPr>
        <p:pic>
          <p:nvPicPr>
            <p:cNvPr id="99" name="Picture 98" descr="A picture containing text, sign&#10;&#10;Description automatically generated">
              <a:extLst>
                <a:ext uri="{FF2B5EF4-FFF2-40B4-BE49-F238E27FC236}">
                  <a16:creationId xmlns:a16="http://schemas.microsoft.com/office/drawing/2014/main" id="{A71185A5-B966-4826-8C68-825A1733D2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64" t="14441" r="6826" b="9861"/>
            <a:stretch/>
          </p:blipFill>
          <p:spPr>
            <a:xfrm>
              <a:off x="4140448" y="5160976"/>
              <a:ext cx="2271750" cy="1062275"/>
            </a:xfrm>
            <a:prstGeom prst="rect">
              <a:avLst/>
            </a:prstGeom>
          </p:spPr>
        </p:pic>
        <p:sp>
          <p:nvSpPr>
            <p:cNvPr id="101" name="TextBox 100">
              <a:extLst>
                <a:ext uri="{FF2B5EF4-FFF2-40B4-BE49-F238E27FC236}">
                  <a16:creationId xmlns:a16="http://schemas.microsoft.com/office/drawing/2014/main" id="{1997D109-3B31-43C6-84C3-A0A819C5DF39}"/>
                </a:ext>
              </a:extLst>
            </p:cNvPr>
            <p:cNvSpPr txBox="1">
              <a:spLocks noChangeAspect="1"/>
            </p:cNvSpPr>
            <p:nvPr/>
          </p:nvSpPr>
          <p:spPr>
            <a:xfrm>
              <a:off x="5606641" y="5504779"/>
              <a:ext cx="612047" cy="155448"/>
            </a:xfrm>
            <a:prstGeom prst="rect">
              <a:avLst/>
            </a:prstGeom>
            <a:solidFill>
              <a:schemeClr val="tx1"/>
            </a:solidFill>
          </p:spPr>
          <p:txBody>
            <a:bodyPr wrap="square" lIns="0" tIns="0" rIns="0" bIns="0" rtlCol="0">
              <a:spAutoFit/>
            </a:bodyPr>
            <a:lstStyle/>
            <a:p>
              <a:pPr algn="ctr"/>
              <a:r>
                <a:rPr lang="en-US" sz="1100" dirty="0">
                  <a:solidFill>
                    <a:schemeClr val="accent2"/>
                  </a:solidFill>
                  <a:latin typeface="Dot Matrix" panose="00000400000000000000" pitchFamily="2" charset="0"/>
                  <a:ea typeface="Dotum" panose="020B0600000101010101" pitchFamily="34" charset="-127"/>
                </a:rPr>
                <a:t>XXX</a:t>
              </a:r>
            </a:p>
          </p:txBody>
        </p:sp>
        <p:sp>
          <p:nvSpPr>
            <p:cNvPr id="102" name="TextBox 101">
              <a:extLst>
                <a:ext uri="{FF2B5EF4-FFF2-40B4-BE49-F238E27FC236}">
                  <a16:creationId xmlns:a16="http://schemas.microsoft.com/office/drawing/2014/main" id="{6E31A090-7ACC-4835-8370-6FE226DA3FDA}"/>
                </a:ext>
              </a:extLst>
            </p:cNvPr>
            <p:cNvSpPr txBox="1">
              <a:spLocks noChangeAspect="1"/>
            </p:cNvSpPr>
            <p:nvPr/>
          </p:nvSpPr>
          <p:spPr>
            <a:xfrm>
              <a:off x="5606640" y="5739370"/>
              <a:ext cx="612047" cy="155448"/>
            </a:xfrm>
            <a:prstGeom prst="rect">
              <a:avLst/>
            </a:prstGeom>
            <a:solidFill>
              <a:schemeClr val="tx1"/>
            </a:solidFill>
          </p:spPr>
          <p:txBody>
            <a:bodyPr wrap="square" lIns="0" tIns="0" rIns="0" bIns="0" rtlCol="0">
              <a:spAutoFit/>
            </a:bodyPr>
            <a:lstStyle/>
            <a:p>
              <a:pPr algn="ctr"/>
              <a:r>
                <a:rPr lang="en-US" sz="1100" dirty="0">
                  <a:solidFill>
                    <a:schemeClr val="accent2"/>
                  </a:solidFill>
                  <a:latin typeface="Dot Matrix" panose="00000400000000000000" pitchFamily="2" charset="0"/>
                  <a:ea typeface="Dotum" panose="020B0600000101010101" pitchFamily="34" charset="-127"/>
                </a:rPr>
                <a:t>XXX</a:t>
              </a:r>
            </a:p>
          </p:txBody>
        </p:sp>
        <p:sp>
          <p:nvSpPr>
            <p:cNvPr id="103" name="TextBox 102">
              <a:extLst>
                <a:ext uri="{FF2B5EF4-FFF2-40B4-BE49-F238E27FC236}">
                  <a16:creationId xmlns:a16="http://schemas.microsoft.com/office/drawing/2014/main" id="{25C285DD-7C03-4FA9-BC63-3B1C4E7B0138}"/>
                </a:ext>
              </a:extLst>
            </p:cNvPr>
            <p:cNvSpPr txBox="1">
              <a:spLocks noChangeAspect="1"/>
            </p:cNvSpPr>
            <p:nvPr/>
          </p:nvSpPr>
          <p:spPr>
            <a:xfrm>
              <a:off x="4188603" y="5941272"/>
              <a:ext cx="2108779" cy="215444"/>
            </a:xfrm>
            <a:prstGeom prst="rect">
              <a:avLst/>
            </a:prstGeom>
            <a:solidFill>
              <a:schemeClr val="tx1"/>
            </a:solidFill>
          </p:spPr>
          <p:txBody>
            <a:bodyPr wrap="square" lIns="0" tIns="0" rIns="0" bIns="0" rtlCol="0">
              <a:spAutoFit/>
            </a:bodyPr>
            <a:lstStyle/>
            <a:p>
              <a:pPr algn="ctr"/>
              <a:endParaRPr lang="en-US" sz="1400" dirty="0">
                <a:solidFill>
                  <a:schemeClr val="accent2"/>
                </a:solidFill>
                <a:latin typeface="Dot Matrix" panose="00000400000000000000" pitchFamily="2" charset="0"/>
                <a:ea typeface="Dotum" panose="020B0600000101010101" pitchFamily="34" charset="-127"/>
              </a:endParaRPr>
            </a:p>
          </p:txBody>
        </p:sp>
        <p:sp>
          <p:nvSpPr>
            <p:cNvPr id="104" name="Rectangle 103">
              <a:extLst>
                <a:ext uri="{FF2B5EF4-FFF2-40B4-BE49-F238E27FC236}">
                  <a16:creationId xmlns:a16="http://schemas.microsoft.com/office/drawing/2014/main" id="{FF0A349B-BD22-456A-A9DD-F6DAD0B03B08}"/>
                </a:ext>
              </a:extLst>
            </p:cNvPr>
            <p:cNvSpPr>
              <a:spLocks noChangeAspect="1"/>
            </p:cNvSpPr>
            <p:nvPr/>
          </p:nvSpPr>
          <p:spPr>
            <a:xfrm>
              <a:off x="5465167" y="5348349"/>
              <a:ext cx="871127" cy="1410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solidFill>
                    <a:schemeClr val="tx1"/>
                  </a:solidFill>
                </a:rPr>
                <a:t>TOLL TESTING</a:t>
              </a:r>
            </a:p>
          </p:txBody>
        </p:sp>
      </p:grpSp>
      <p:grpSp>
        <p:nvGrpSpPr>
          <p:cNvPr id="14" name="Group 13">
            <a:extLst>
              <a:ext uri="{FF2B5EF4-FFF2-40B4-BE49-F238E27FC236}">
                <a16:creationId xmlns:a16="http://schemas.microsoft.com/office/drawing/2014/main" id="{960CE385-474F-4352-803D-EC12983F2901}"/>
              </a:ext>
            </a:extLst>
          </p:cNvPr>
          <p:cNvGrpSpPr>
            <a:grpSpLocks noChangeAspect="1"/>
          </p:cNvGrpSpPr>
          <p:nvPr/>
        </p:nvGrpSpPr>
        <p:grpSpPr>
          <a:xfrm>
            <a:off x="6290474" y="1678837"/>
            <a:ext cx="2816551" cy="1317025"/>
            <a:chOff x="6686912" y="5163747"/>
            <a:chExt cx="2271750" cy="1062275"/>
          </a:xfrm>
        </p:grpSpPr>
        <p:pic>
          <p:nvPicPr>
            <p:cNvPr id="59" name="Picture 58" descr="A picture containing text, sign&#10;&#10;Description automatically generated">
              <a:extLst>
                <a:ext uri="{FF2B5EF4-FFF2-40B4-BE49-F238E27FC236}">
                  <a16:creationId xmlns:a16="http://schemas.microsoft.com/office/drawing/2014/main" id="{BDD7EE66-62C1-44E9-AD4A-395152AB7D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64" t="14441" r="6826" b="9861"/>
            <a:stretch/>
          </p:blipFill>
          <p:spPr>
            <a:xfrm>
              <a:off x="6686912" y="5163747"/>
              <a:ext cx="2271750" cy="1062275"/>
            </a:xfrm>
            <a:prstGeom prst="rect">
              <a:avLst/>
            </a:prstGeom>
          </p:spPr>
        </p:pic>
        <p:sp>
          <p:nvSpPr>
            <p:cNvPr id="60" name="TextBox 59">
              <a:extLst>
                <a:ext uri="{FF2B5EF4-FFF2-40B4-BE49-F238E27FC236}">
                  <a16:creationId xmlns:a16="http://schemas.microsoft.com/office/drawing/2014/main" id="{708E91A0-DE07-4508-8602-59392D2974D7}"/>
                </a:ext>
              </a:extLst>
            </p:cNvPr>
            <p:cNvSpPr txBox="1"/>
            <p:nvPr/>
          </p:nvSpPr>
          <p:spPr>
            <a:xfrm>
              <a:off x="6946020" y="5517473"/>
              <a:ext cx="1079812" cy="365760"/>
            </a:xfrm>
            <a:prstGeom prst="rect">
              <a:avLst/>
            </a:prstGeom>
            <a:solidFill>
              <a:srgbClr val="CDCDCD"/>
            </a:solidFill>
          </p:spPr>
          <p:txBody>
            <a:bodyPr wrap="square" rtlCol="0" anchor="ctr" anchorCtr="0">
              <a:spAutoFit/>
            </a:bodyPr>
            <a:lstStyle/>
            <a:p>
              <a:r>
                <a:rPr lang="en-US" sz="1200" b="1" dirty="0"/>
                <a:t>Marsh Rd</a:t>
              </a:r>
            </a:p>
            <a:p>
              <a:endParaRPr lang="en-US" sz="300" b="1" dirty="0"/>
            </a:p>
            <a:p>
              <a:r>
                <a:rPr lang="en-US" sz="1200" b="1" dirty="0"/>
                <a:t>Ralston Ave</a:t>
              </a:r>
            </a:p>
          </p:txBody>
        </p:sp>
        <p:sp>
          <p:nvSpPr>
            <p:cNvPr id="61" name="TextBox 60">
              <a:extLst>
                <a:ext uri="{FF2B5EF4-FFF2-40B4-BE49-F238E27FC236}">
                  <a16:creationId xmlns:a16="http://schemas.microsoft.com/office/drawing/2014/main" id="{C07FC5CD-2A40-4273-A828-A8EE32852562}"/>
                </a:ext>
              </a:extLst>
            </p:cNvPr>
            <p:cNvSpPr txBox="1"/>
            <p:nvPr/>
          </p:nvSpPr>
          <p:spPr>
            <a:xfrm>
              <a:off x="8153105" y="5490924"/>
              <a:ext cx="612047" cy="169277"/>
            </a:xfrm>
            <a:prstGeom prst="rect">
              <a:avLst/>
            </a:prstGeom>
            <a:solidFill>
              <a:schemeClr val="tx1"/>
            </a:solidFill>
          </p:spPr>
          <p:txBody>
            <a:bodyPr wrap="square" lIns="0" tIns="0" rIns="0" bIns="0" rtlCol="0">
              <a:spAutoFit/>
            </a:bodyPr>
            <a:lstStyle/>
            <a:p>
              <a:pPr algn="ctr"/>
              <a:r>
                <a:rPr lang="en-US" sz="1100" dirty="0">
                  <a:solidFill>
                    <a:schemeClr val="accent2"/>
                  </a:solidFill>
                  <a:latin typeface="Dot Matrix" panose="00000400000000000000" pitchFamily="2" charset="0"/>
                  <a:ea typeface="Dotum" panose="020B0600000101010101" pitchFamily="34" charset="-127"/>
                </a:rPr>
                <a:t>0.50</a:t>
              </a:r>
            </a:p>
          </p:txBody>
        </p:sp>
        <p:sp>
          <p:nvSpPr>
            <p:cNvPr id="62" name="TextBox 61">
              <a:extLst>
                <a:ext uri="{FF2B5EF4-FFF2-40B4-BE49-F238E27FC236}">
                  <a16:creationId xmlns:a16="http://schemas.microsoft.com/office/drawing/2014/main" id="{187665F9-3215-4A38-917D-EFB6A154A832}"/>
                </a:ext>
              </a:extLst>
            </p:cNvPr>
            <p:cNvSpPr txBox="1"/>
            <p:nvPr/>
          </p:nvSpPr>
          <p:spPr>
            <a:xfrm>
              <a:off x="8153104" y="5725515"/>
              <a:ext cx="612047" cy="169277"/>
            </a:xfrm>
            <a:prstGeom prst="rect">
              <a:avLst/>
            </a:prstGeom>
            <a:solidFill>
              <a:schemeClr val="tx1"/>
            </a:solidFill>
          </p:spPr>
          <p:txBody>
            <a:bodyPr wrap="square" lIns="0" tIns="0" rIns="0" bIns="0" rtlCol="0">
              <a:spAutoFit/>
            </a:bodyPr>
            <a:lstStyle/>
            <a:p>
              <a:pPr algn="ctr"/>
              <a:r>
                <a:rPr lang="en-US" sz="1100" dirty="0">
                  <a:solidFill>
                    <a:schemeClr val="accent2"/>
                  </a:solidFill>
                  <a:latin typeface="Dot Matrix" panose="00000400000000000000" pitchFamily="2" charset="0"/>
                  <a:ea typeface="Dotum" panose="020B0600000101010101" pitchFamily="34" charset="-127"/>
                </a:rPr>
                <a:t>1.50</a:t>
              </a:r>
            </a:p>
          </p:txBody>
        </p:sp>
        <p:sp>
          <p:nvSpPr>
            <p:cNvPr id="63" name="TextBox 62">
              <a:extLst>
                <a:ext uri="{FF2B5EF4-FFF2-40B4-BE49-F238E27FC236}">
                  <a16:creationId xmlns:a16="http://schemas.microsoft.com/office/drawing/2014/main" id="{B1378887-9234-45DD-8F06-9CBCC8335290}"/>
                </a:ext>
              </a:extLst>
            </p:cNvPr>
            <p:cNvSpPr txBox="1"/>
            <p:nvPr/>
          </p:nvSpPr>
          <p:spPr>
            <a:xfrm>
              <a:off x="6735067" y="5944043"/>
              <a:ext cx="2108779" cy="215444"/>
            </a:xfrm>
            <a:prstGeom prst="rect">
              <a:avLst/>
            </a:prstGeom>
            <a:solidFill>
              <a:schemeClr val="tx1"/>
            </a:solidFill>
          </p:spPr>
          <p:txBody>
            <a:bodyPr wrap="square" lIns="0" tIns="0" rIns="0" bIns="0" rtlCol="0">
              <a:spAutoFit/>
            </a:bodyPr>
            <a:lstStyle/>
            <a:p>
              <a:pPr algn="ctr"/>
              <a:r>
                <a:rPr lang="en-US" sz="1400" dirty="0">
                  <a:solidFill>
                    <a:schemeClr val="accent2"/>
                  </a:solidFill>
                  <a:latin typeface="Dot Matrix" panose="00000400000000000000" pitchFamily="2" charset="0"/>
                  <a:ea typeface="Dotum" panose="020B0600000101010101" pitchFamily="34" charset="-127"/>
                </a:rPr>
                <a:t>HOV 3+ NO CHARGE</a:t>
              </a:r>
            </a:p>
          </p:txBody>
        </p:sp>
      </p:grpSp>
      <p:grpSp>
        <p:nvGrpSpPr>
          <p:cNvPr id="13" name="Group 12">
            <a:extLst>
              <a:ext uri="{FF2B5EF4-FFF2-40B4-BE49-F238E27FC236}">
                <a16:creationId xmlns:a16="http://schemas.microsoft.com/office/drawing/2014/main" id="{CF49B4CE-2F2D-41FE-802B-F32E3F2B65AE}"/>
              </a:ext>
            </a:extLst>
          </p:cNvPr>
          <p:cNvGrpSpPr>
            <a:grpSpLocks noChangeAspect="1"/>
          </p:cNvGrpSpPr>
          <p:nvPr/>
        </p:nvGrpSpPr>
        <p:grpSpPr>
          <a:xfrm>
            <a:off x="158019" y="1657772"/>
            <a:ext cx="2936479" cy="1373104"/>
            <a:chOff x="-776554" y="577379"/>
            <a:chExt cx="2271750" cy="1062275"/>
          </a:xfrm>
        </p:grpSpPr>
        <p:pic>
          <p:nvPicPr>
            <p:cNvPr id="66" name="Picture 65" descr="A picture containing text, sign&#10;&#10;Description automatically generated">
              <a:extLst>
                <a:ext uri="{FF2B5EF4-FFF2-40B4-BE49-F238E27FC236}">
                  <a16:creationId xmlns:a16="http://schemas.microsoft.com/office/drawing/2014/main" id="{4FFE9DF1-D011-46A8-A9C1-E27C3F4363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64" t="14441" r="6826" b="9861"/>
            <a:stretch/>
          </p:blipFill>
          <p:spPr>
            <a:xfrm>
              <a:off x="-776554" y="577379"/>
              <a:ext cx="2271750" cy="1062275"/>
            </a:xfrm>
            <a:prstGeom prst="rect">
              <a:avLst/>
            </a:prstGeom>
          </p:spPr>
        </p:pic>
        <p:sp>
          <p:nvSpPr>
            <p:cNvPr id="68" name="TextBox 67">
              <a:extLst>
                <a:ext uri="{FF2B5EF4-FFF2-40B4-BE49-F238E27FC236}">
                  <a16:creationId xmlns:a16="http://schemas.microsoft.com/office/drawing/2014/main" id="{CDFEBC60-479E-4796-BA70-1C3EFCBB5D76}"/>
                </a:ext>
              </a:extLst>
            </p:cNvPr>
            <p:cNvSpPr txBox="1">
              <a:spLocks noChangeAspect="1"/>
            </p:cNvSpPr>
            <p:nvPr/>
          </p:nvSpPr>
          <p:spPr>
            <a:xfrm>
              <a:off x="-517446" y="931105"/>
              <a:ext cx="1079812" cy="365760"/>
            </a:xfrm>
            <a:prstGeom prst="rect">
              <a:avLst/>
            </a:prstGeom>
            <a:solidFill>
              <a:srgbClr val="CDCDCD"/>
            </a:solidFill>
          </p:spPr>
          <p:txBody>
            <a:bodyPr wrap="square" rtlCol="0" anchor="ctr" anchorCtr="0">
              <a:spAutoFit/>
            </a:bodyPr>
            <a:lstStyle/>
            <a:p>
              <a:r>
                <a:rPr lang="en-US" sz="1200" b="1" dirty="0"/>
                <a:t>Marsh Rd</a:t>
              </a:r>
            </a:p>
            <a:p>
              <a:endParaRPr lang="en-US" sz="300" b="1" dirty="0"/>
            </a:p>
            <a:p>
              <a:r>
                <a:rPr lang="en-US" sz="1200" b="1" dirty="0"/>
                <a:t>Ralston Ave</a:t>
              </a:r>
            </a:p>
          </p:txBody>
        </p:sp>
        <p:sp>
          <p:nvSpPr>
            <p:cNvPr id="75" name="TextBox 74">
              <a:extLst>
                <a:ext uri="{FF2B5EF4-FFF2-40B4-BE49-F238E27FC236}">
                  <a16:creationId xmlns:a16="http://schemas.microsoft.com/office/drawing/2014/main" id="{D63B3474-AEA3-4977-8633-F028C3B7C6A8}"/>
                </a:ext>
              </a:extLst>
            </p:cNvPr>
            <p:cNvSpPr txBox="1">
              <a:spLocks noChangeAspect="1"/>
            </p:cNvSpPr>
            <p:nvPr/>
          </p:nvSpPr>
          <p:spPr>
            <a:xfrm>
              <a:off x="689639" y="904556"/>
              <a:ext cx="612047" cy="169277"/>
            </a:xfrm>
            <a:prstGeom prst="rect">
              <a:avLst/>
            </a:prstGeom>
            <a:solidFill>
              <a:schemeClr val="tx1"/>
            </a:solidFill>
          </p:spPr>
          <p:txBody>
            <a:bodyPr wrap="square" lIns="0" tIns="0" rIns="0" bIns="0" rtlCol="0">
              <a:spAutoFit/>
            </a:bodyPr>
            <a:lstStyle/>
            <a:p>
              <a:pPr algn="ctr"/>
              <a:endParaRPr lang="en-US" sz="1100" dirty="0">
                <a:solidFill>
                  <a:schemeClr val="accent2"/>
                </a:solidFill>
                <a:latin typeface="Dot Matrix" panose="00000400000000000000" pitchFamily="2" charset="0"/>
                <a:ea typeface="Dotum" panose="020B0600000101010101" pitchFamily="34" charset="-127"/>
              </a:endParaRPr>
            </a:p>
          </p:txBody>
        </p:sp>
        <p:sp>
          <p:nvSpPr>
            <p:cNvPr id="77" name="TextBox 76">
              <a:extLst>
                <a:ext uri="{FF2B5EF4-FFF2-40B4-BE49-F238E27FC236}">
                  <a16:creationId xmlns:a16="http://schemas.microsoft.com/office/drawing/2014/main" id="{F89454D2-9303-4610-9DD7-1BFC762A2C1B}"/>
                </a:ext>
              </a:extLst>
            </p:cNvPr>
            <p:cNvSpPr txBox="1">
              <a:spLocks noChangeAspect="1"/>
            </p:cNvSpPr>
            <p:nvPr/>
          </p:nvSpPr>
          <p:spPr>
            <a:xfrm>
              <a:off x="689638" y="1139147"/>
              <a:ext cx="612047" cy="169277"/>
            </a:xfrm>
            <a:prstGeom prst="rect">
              <a:avLst/>
            </a:prstGeom>
            <a:solidFill>
              <a:schemeClr val="tx1"/>
            </a:solidFill>
          </p:spPr>
          <p:txBody>
            <a:bodyPr wrap="square" lIns="0" tIns="0" rIns="0" bIns="0" rtlCol="0">
              <a:spAutoFit/>
            </a:bodyPr>
            <a:lstStyle/>
            <a:p>
              <a:pPr algn="ctr"/>
              <a:endParaRPr lang="en-US" sz="1100" dirty="0">
                <a:solidFill>
                  <a:schemeClr val="accent2"/>
                </a:solidFill>
                <a:latin typeface="Dot Matrix" panose="00000400000000000000" pitchFamily="2" charset="0"/>
                <a:ea typeface="Dotum" panose="020B0600000101010101" pitchFamily="34" charset="-127"/>
              </a:endParaRPr>
            </a:p>
          </p:txBody>
        </p:sp>
        <p:sp>
          <p:nvSpPr>
            <p:cNvPr id="78" name="TextBox 77">
              <a:extLst>
                <a:ext uri="{FF2B5EF4-FFF2-40B4-BE49-F238E27FC236}">
                  <a16:creationId xmlns:a16="http://schemas.microsoft.com/office/drawing/2014/main" id="{395FE029-01B2-4CC2-A428-CB7D0670DD05}"/>
                </a:ext>
              </a:extLst>
            </p:cNvPr>
            <p:cNvSpPr txBox="1">
              <a:spLocks noChangeAspect="1"/>
            </p:cNvSpPr>
            <p:nvPr/>
          </p:nvSpPr>
          <p:spPr>
            <a:xfrm>
              <a:off x="-728399" y="1357675"/>
              <a:ext cx="2108779" cy="215444"/>
            </a:xfrm>
            <a:prstGeom prst="rect">
              <a:avLst/>
            </a:prstGeom>
            <a:solidFill>
              <a:schemeClr val="tx1"/>
            </a:solidFill>
          </p:spPr>
          <p:txBody>
            <a:bodyPr wrap="square" lIns="0" tIns="0" rIns="0" bIns="0" rtlCol="0">
              <a:spAutoFit/>
            </a:bodyPr>
            <a:lstStyle/>
            <a:p>
              <a:pPr algn="ctr"/>
              <a:endParaRPr lang="en-US" sz="1400" dirty="0">
                <a:solidFill>
                  <a:schemeClr val="accent2"/>
                </a:solidFill>
                <a:latin typeface="Dot Matrix" panose="00000400000000000000" pitchFamily="2" charset="0"/>
                <a:ea typeface="Dotum" panose="020B0600000101010101" pitchFamily="34" charset="-127"/>
              </a:endParaRPr>
            </a:p>
          </p:txBody>
        </p:sp>
        <p:sp>
          <p:nvSpPr>
            <p:cNvPr id="98" name="Rectangle 97">
              <a:extLst>
                <a:ext uri="{FF2B5EF4-FFF2-40B4-BE49-F238E27FC236}">
                  <a16:creationId xmlns:a16="http://schemas.microsoft.com/office/drawing/2014/main" id="{91064BE0-29D1-4342-95AC-64694C951A35}"/>
                </a:ext>
              </a:extLst>
            </p:cNvPr>
            <p:cNvSpPr>
              <a:spLocks noChangeAspect="1"/>
            </p:cNvSpPr>
            <p:nvPr/>
          </p:nvSpPr>
          <p:spPr>
            <a:xfrm rot="20307313">
              <a:off x="-678885" y="967844"/>
              <a:ext cx="1795482" cy="28388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schemeClr val="tx1"/>
                  </a:solidFill>
                </a:rPr>
                <a:t>UNDER CONSTRUCTION</a:t>
              </a:r>
            </a:p>
          </p:txBody>
        </p:sp>
      </p:grpSp>
      <p:sp>
        <p:nvSpPr>
          <p:cNvPr id="83" name="TextBox 82">
            <a:extLst>
              <a:ext uri="{FF2B5EF4-FFF2-40B4-BE49-F238E27FC236}">
                <a16:creationId xmlns:a16="http://schemas.microsoft.com/office/drawing/2014/main" id="{9F908B29-FFA6-49FA-8830-0011895624D0}"/>
              </a:ext>
            </a:extLst>
          </p:cNvPr>
          <p:cNvSpPr txBox="1">
            <a:spLocks/>
          </p:cNvSpPr>
          <p:nvPr/>
        </p:nvSpPr>
        <p:spPr>
          <a:xfrm>
            <a:off x="3387389" y="2099812"/>
            <a:ext cx="1555362" cy="457200"/>
          </a:xfrm>
          <a:prstGeom prst="rect">
            <a:avLst/>
          </a:prstGeom>
          <a:solidFill>
            <a:srgbClr val="CDCDCD"/>
          </a:solidFill>
        </p:spPr>
        <p:txBody>
          <a:bodyPr wrap="square" rtlCol="0" anchor="ctr" anchorCtr="0">
            <a:spAutoFit/>
          </a:bodyPr>
          <a:lstStyle/>
          <a:p>
            <a:r>
              <a:rPr lang="en-US" sz="1200" b="1" dirty="0"/>
              <a:t>HOV 2+ ONLY</a:t>
            </a:r>
          </a:p>
        </p:txBody>
      </p:sp>
      <p:sp>
        <p:nvSpPr>
          <p:cNvPr id="4" name="Rectangle 3">
            <a:extLst>
              <a:ext uri="{FF2B5EF4-FFF2-40B4-BE49-F238E27FC236}">
                <a16:creationId xmlns:a16="http://schemas.microsoft.com/office/drawing/2014/main" id="{66838021-96AE-44AB-896F-E36CDA77DA47}"/>
              </a:ext>
            </a:extLst>
          </p:cNvPr>
          <p:cNvSpPr/>
          <p:nvPr/>
        </p:nvSpPr>
        <p:spPr>
          <a:xfrm>
            <a:off x="2757667" y="4938404"/>
            <a:ext cx="3483902" cy="6540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8768636-58C7-4123-9C86-F598113E8ED0}"/>
              </a:ext>
            </a:extLst>
          </p:cNvPr>
          <p:cNvSpPr/>
          <p:nvPr/>
        </p:nvSpPr>
        <p:spPr>
          <a:xfrm>
            <a:off x="6233297" y="4940306"/>
            <a:ext cx="2910703" cy="652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A67FFD-9B40-47B7-B3B3-07C9AA7627B9}"/>
              </a:ext>
            </a:extLst>
          </p:cNvPr>
          <p:cNvSpPr txBox="1"/>
          <p:nvPr/>
        </p:nvSpPr>
        <p:spPr>
          <a:xfrm>
            <a:off x="6536405" y="5081293"/>
            <a:ext cx="2497644" cy="369332"/>
          </a:xfrm>
          <a:prstGeom prst="rect">
            <a:avLst/>
          </a:prstGeom>
          <a:noFill/>
        </p:spPr>
        <p:txBody>
          <a:bodyPr wrap="square" rtlCol="0">
            <a:spAutoFit/>
          </a:bodyPr>
          <a:lstStyle/>
          <a:p>
            <a:r>
              <a:rPr lang="en-US" dirty="0"/>
              <a:t>Express Lane Operations</a:t>
            </a:r>
          </a:p>
        </p:txBody>
      </p:sp>
      <p:cxnSp>
        <p:nvCxnSpPr>
          <p:cNvPr id="64" name="Straight Connector 63">
            <a:extLst>
              <a:ext uri="{FF2B5EF4-FFF2-40B4-BE49-F238E27FC236}">
                <a16:creationId xmlns:a16="http://schemas.microsoft.com/office/drawing/2014/main" id="{7D3E8D8F-8589-4470-8F7C-19972C498FD2}"/>
              </a:ext>
            </a:extLst>
          </p:cNvPr>
          <p:cNvCxnSpPr>
            <a:cxnSpLocks/>
            <a:endCxn id="81" idx="1"/>
          </p:cNvCxnSpPr>
          <p:nvPr/>
        </p:nvCxnSpPr>
        <p:spPr>
          <a:xfrm flipV="1">
            <a:off x="5702300" y="4259307"/>
            <a:ext cx="523980" cy="1543"/>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C14BB86-632D-4DBE-B04B-130698EAF38B}"/>
              </a:ext>
            </a:extLst>
          </p:cNvPr>
          <p:cNvSpPr txBox="1"/>
          <p:nvPr/>
        </p:nvSpPr>
        <p:spPr>
          <a:xfrm>
            <a:off x="2750650" y="5081293"/>
            <a:ext cx="3482644" cy="369332"/>
          </a:xfrm>
          <a:prstGeom prst="rect">
            <a:avLst/>
          </a:prstGeom>
          <a:noFill/>
        </p:spPr>
        <p:txBody>
          <a:bodyPr wrap="square" rtlCol="0">
            <a:spAutoFit/>
          </a:bodyPr>
          <a:lstStyle/>
          <a:p>
            <a:pPr algn="ctr"/>
            <a:r>
              <a:rPr lang="en-US" dirty="0"/>
              <a:t>Testing</a:t>
            </a:r>
          </a:p>
        </p:txBody>
      </p:sp>
      <p:cxnSp>
        <p:nvCxnSpPr>
          <p:cNvPr id="82" name="Straight Connector 81">
            <a:extLst>
              <a:ext uri="{FF2B5EF4-FFF2-40B4-BE49-F238E27FC236}">
                <a16:creationId xmlns:a16="http://schemas.microsoft.com/office/drawing/2014/main" id="{CFBA261A-71A3-4E8F-B38D-E9688471F9AE}"/>
              </a:ext>
            </a:extLst>
          </p:cNvPr>
          <p:cNvCxnSpPr>
            <a:cxnSpLocks/>
          </p:cNvCxnSpPr>
          <p:nvPr/>
        </p:nvCxnSpPr>
        <p:spPr>
          <a:xfrm>
            <a:off x="6218010" y="3572819"/>
            <a:ext cx="23559" cy="2019572"/>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7830B2A-4889-439E-9BA8-5C3FCFD40944}"/>
              </a:ext>
            </a:extLst>
          </p:cNvPr>
          <p:cNvCxnSpPr>
            <a:cxnSpLocks/>
          </p:cNvCxnSpPr>
          <p:nvPr/>
        </p:nvCxnSpPr>
        <p:spPr>
          <a:xfrm>
            <a:off x="3407491" y="3570097"/>
            <a:ext cx="0" cy="2019572"/>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84AC4D-0740-48F3-B485-7ECF7B58BA9B}"/>
              </a:ext>
            </a:extLst>
          </p:cNvPr>
          <p:cNvSpPr txBox="1"/>
          <p:nvPr/>
        </p:nvSpPr>
        <p:spPr>
          <a:xfrm>
            <a:off x="5413109" y="6132999"/>
            <a:ext cx="1660040" cy="369332"/>
          </a:xfrm>
          <a:prstGeom prst="rect">
            <a:avLst/>
          </a:prstGeom>
          <a:noFill/>
        </p:spPr>
        <p:txBody>
          <a:bodyPr wrap="square" rtlCol="0">
            <a:spAutoFit/>
          </a:bodyPr>
          <a:lstStyle/>
          <a:p>
            <a:pPr algn="ctr"/>
            <a:r>
              <a:rPr lang="en-US" dirty="0"/>
              <a:t>Begin Tolling</a:t>
            </a:r>
          </a:p>
        </p:txBody>
      </p:sp>
      <p:cxnSp>
        <p:nvCxnSpPr>
          <p:cNvPr id="8" name="Straight Connector 7">
            <a:extLst>
              <a:ext uri="{FF2B5EF4-FFF2-40B4-BE49-F238E27FC236}">
                <a16:creationId xmlns:a16="http://schemas.microsoft.com/office/drawing/2014/main" id="{F33B81E4-5A6E-4265-9BBD-7B9E04D4405D}"/>
              </a:ext>
            </a:extLst>
          </p:cNvPr>
          <p:cNvCxnSpPr>
            <a:cxnSpLocks/>
          </p:cNvCxnSpPr>
          <p:nvPr/>
        </p:nvCxnSpPr>
        <p:spPr>
          <a:xfrm>
            <a:off x="6238367" y="5594394"/>
            <a:ext cx="0" cy="538605"/>
          </a:xfrm>
          <a:prstGeom prst="line">
            <a:avLst/>
          </a:prstGeom>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6D718BE9-60FC-48BE-8C06-1FB947C15693}"/>
              </a:ext>
            </a:extLst>
          </p:cNvPr>
          <p:cNvSpPr txBox="1"/>
          <p:nvPr/>
        </p:nvSpPr>
        <p:spPr>
          <a:xfrm>
            <a:off x="3094497" y="6132999"/>
            <a:ext cx="1660040" cy="369332"/>
          </a:xfrm>
          <a:prstGeom prst="rect">
            <a:avLst/>
          </a:prstGeom>
          <a:noFill/>
        </p:spPr>
        <p:txBody>
          <a:bodyPr wrap="square" rtlCol="0">
            <a:spAutoFit/>
          </a:bodyPr>
          <a:lstStyle/>
          <a:p>
            <a:pPr algn="ctr"/>
            <a:r>
              <a:rPr lang="en-US" dirty="0"/>
              <a:t>Present Day</a:t>
            </a:r>
          </a:p>
        </p:txBody>
      </p:sp>
      <p:cxnSp>
        <p:nvCxnSpPr>
          <p:cNvPr id="67" name="Straight Connector 66">
            <a:extLst>
              <a:ext uri="{FF2B5EF4-FFF2-40B4-BE49-F238E27FC236}">
                <a16:creationId xmlns:a16="http://schemas.microsoft.com/office/drawing/2014/main" id="{EA02B4C3-2538-4016-A994-C82B844F5F6A}"/>
              </a:ext>
            </a:extLst>
          </p:cNvPr>
          <p:cNvCxnSpPr>
            <a:cxnSpLocks/>
          </p:cNvCxnSpPr>
          <p:nvPr/>
        </p:nvCxnSpPr>
        <p:spPr>
          <a:xfrm>
            <a:off x="3404985" y="5591672"/>
            <a:ext cx="0" cy="53860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57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5528" y="2567225"/>
            <a:ext cx="6672943" cy="2292935"/>
          </a:xfrm>
          <a:prstGeom prst="rect">
            <a:avLst/>
          </a:prstGeom>
          <a:noFill/>
        </p:spPr>
        <p:txBody>
          <a:bodyPr wrap="square" rtlCol="0">
            <a:spAutoFit/>
          </a:bodyPr>
          <a:lstStyle/>
          <a:p>
            <a:pPr marL="347663" lvl="1" indent="-219075">
              <a:spcAft>
                <a:spcPts val="600"/>
              </a:spcAft>
              <a:buClr>
                <a:srgbClr val="FF9900"/>
              </a:buClr>
              <a:buFont typeface="Arial" panose="020B0604020202020204" pitchFamily="34" charset="0"/>
              <a:buChar char="•"/>
            </a:pPr>
            <a:r>
              <a:rPr lang="en-US" sz="3200" dirty="0"/>
              <a:t>Construction Progress</a:t>
            </a:r>
          </a:p>
          <a:p>
            <a:pPr marL="347663" lvl="1" indent="-219075">
              <a:spcAft>
                <a:spcPts val="600"/>
              </a:spcAft>
              <a:buClr>
                <a:srgbClr val="FF9900"/>
              </a:buClr>
              <a:buFont typeface="Arial" panose="020B0604020202020204" pitchFamily="34" charset="0"/>
              <a:buChar char="•"/>
            </a:pPr>
            <a:r>
              <a:rPr lang="en-US" sz="3200" dirty="0"/>
              <a:t>Project Spotlight</a:t>
            </a:r>
          </a:p>
          <a:p>
            <a:pPr marL="347663" lvl="1" indent="-219075">
              <a:spcAft>
                <a:spcPts val="600"/>
              </a:spcAft>
              <a:buClr>
                <a:srgbClr val="FF9900"/>
              </a:buClr>
              <a:buFont typeface="Arial" panose="020B0604020202020204" pitchFamily="34" charset="0"/>
              <a:buChar char="•"/>
            </a:pPr>
            <a:r>
              <a:rPr lang="en-US" sz="3200" dirty="0"/>
              <a:t>Public Outreach Activities</a:t>
            </a:r>
          </a:p>
          <a:p>
            <a:pPr marL="347663" lvl="1" indent="-219075">
              <a:spcAft>
                <a:spcPts val="600"/>
              </a:spcAft>
              <a:buClr>
                <a:srgbClr val="FF9900"/>
              </a:buClr>
              <a:buFont typeface="Arial" panose="020B0604020202020204" pitchFamily="34" charset="0"/>
              <a:buChar char="•"/>
            </a:pPr>
            <a:r>
              <a:rPr lang="en-US" sz="3200" dirty="0"/>
              <a:t>Financial and Risk Status</a:t>
            </a:r>
          </a:p>
        </p:txBody>
      </p:sp>
      <p:sp>
        <p:nvSpPr>
          <p:cNvPr id="2" name="Rectangle 1">
            <a:extLst>
              <a:ext uri="{FF2B5EF4-FFF2-40B4-BE49-F238E27FC236}">
                <a16:creationId xmlns:a16="http://schemas.microsoft.com/office/drawing/2014/main" id="{13859C22-094B-40B9-BDF8-D6D2AAB5BF03}"/>
              </a:ext>
            </a:extLst>
          </p:cNvPr>
          <p:cNvSpPr/>
          <p:nvPr/>
        </p:nvSpPr>
        <p:spPr>
          <a:xfrm>
            <a:off x="473652" y="676097"/>
            <a:ext cx="1105239" cy="400110"/>
          </a:xfrm>
          <a:prstGeom prst="rect">
            <a:avLst/>
          </a:prstGeom>
        </p:spPr>
        <p:txBody>
          <a:bodyPr wrap="none">
            <a:spAutoFit/>
          </a:bodyPr>
          <a:lstStyle/>
          <a:p>
            <a:pPr lvl="0"/>
            <a:r>
              <a:rPr lang="en-US" sz="2000" b="1" dirty="0">
                <a:solidFill>
                  <a:srgbClr val="FFC000"/>
                </a:solidFill>
              </a:rPr>
              <a:t>AGENDA</a:t>
            </a:r>
          </a:p>
        </p:txBody>
      </p:sp>
    </p:spTree>
    <p:extLst>
      <p:ext uri="{BB962C8B-B14F-4D97-AF65-F5344CB8AC3E}">
        <p14:creationId xmlns:p14="http://schemas.microsoft.com/office/powerpoint/2010/main" val="311461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E9B8F4-DF3A-42C9-8F98-7E1E33EA572A}"/>
              </a:ext>
            </a:extLst>
          </p:cNvPr>
          <p:cNvSpPr/>
          <p:nvPr/>
        </p:nvSpPr>
        <p:spPr>
          <a:xfrm>
            <a:off x="0" y="1458726"/>
            <a:ext cx="9144000" cy="7156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BF434DA-B1ED-4BF5-8BCB-1CB1D23AEA11}"/>
              </a:ext>
            </a:extLst>
          </p:cNvPr>
          <p:cNvSpPr>
            <a:spLocks noGrp="1"/>
          </p:cNvSpPr>
          <p:nvPr>
            <p:ph type="sldNum" sz="quarter" idx="12"/>
          </p:nvPr>
        </p:nvSpPr>
        <p:spPr/>
        <p:txBody>
          <a:bodyPr/>
          <a:lstStyle/>
          <a:p>
            <a:fld id="{8F4F3C2F-AE62-4A5A-82F1-0327CBADDEA5}" type="slidenum">
              <a:rPr lang="en-US" smtClean="0"/>
              <a:pPr/>
              <a:t>20</a:t>
            </a:fld>
            <a:endParaRPr lang="en-US" dirty="0"/>
          </a:p>
        </p:txBody>
      </p:sp>
      <p:pic>
        <p:nvPicPr>
          <p:cNvPr id="4" name="Picture 3" descr="Graphical user interface, text&#10;&#10;Description automatically generated">
            <a:extLst>
              <a:ext uri="{FF2B5EF4-FFF2-40B4-BE49-F238E27FC236}">
                <a16:creationId xmlns:a16="http://schemas.microsoft.com/office/drawing/2014/main" id="{F7859AD6-7DDF-411C-9605-B2A568F61DE3}"/>
              </a:ext>
            </a:extLst>
          </p:cNvPr>
          <p:cNvPicPr>
            <a:picLocks noChangeAspect="1"/>
          </p:cNvPicPr>
          <p:nvPr/>
        </p:nvPicPr>
        <p:blipFill rotWithShape="1">
          <a:blip r:embed="rId2">
            <a:extLst>
              <a:ext uri="{28A0092B-C50C-407E-A947-70E740481C1C}">
                <a14:useLocalDpi xmlns:a14="http://schemas.microsoft.com/office/drawing/2010/main" val="0"/>
              </a:ext>
            </a:extLst>
          </a:blip>
          <a:srcRect l="16963" t="13607" r="16801" b="29528"/>
          <a:stretch/>
        </p:blipFill>
        <p:spPr>
          <a:xfrm>
            <a:off x="3101498" y="2418942"/>
            <a:ext cx="3711921" cy="1792587"/>
          </a:xfrm>
          <a:prstGeom prst="rect">
            <a:avLst/>
          </a:prstGeom>
        </p:spPr>
      </p:pic>
      <p:pic>
        <p:nvPicPr>
          <p:cNvPr id="10" name="Picture 9">
            <a:extLst>
              <a:ext uri="{FF2B5EF4-FFF2-40B4-BE49-F238E27FC236}">
                <a16:creationId xmlns:a16="http://schemas.microsoft.com/office/drawing/2014/main" id="{1C782A75-F97C-4E66-81F0-85977CEACAEE}"/>
              </a:ext>
            </a:extLst>
          </p:cNvPr>
          <p:cNvPicPr>
            <a:picLocks noChangeAspect="1"/>
          </p:cNvPicPr>
          <p:nvPr/>
        </p:nvPicPr>
        <p:blipFill>
          <a:blip r:embed="rId3"/>
          <a:stretch>
            <a:fillRect/>
          </a:stretch>
        </p:blipFill>
        <p:spPr>
          <a:xfrm>
            <a:off x="3252610" y="4659768"/>
            <a:ext cx="1029093" cy="2027313"/>
          </a:xfrm>
          <a:prstGeom prst="rect">
            <a:avLst/>
          </a:prstGeom>
        </p:spPr>
      </p:pic>
      <p:sp>
        <p:nvSpPr>
          <p:cNvPr id="14" name="TextBox 13">
            <a:extLst>
              <a:ext uri="{FF2B5EF4-FFF2-40B4-BE49-F238E27FC236}">
                <a16:creationId xmlns:a16="http://schemas.microsoft.com/office/drawing/2014/main" id="{4A8C7A94-0366-4E0A-8289-6DFB9D0FD476}"/>
              </a:ext>
            </a:extLst>
          </p:cNvPr>
          <p:cNvSpPr txBox="1"/>
          <p:nvPr/>
        </p:nvSpPr>
        <p:spPr>
          <a:xfrm>
            <a:off x="450886" y="2984312"/>
            <a:ext cx="2640466" cy="369332"/>
          </a:xfrm>
          <a:prstGeom prst="rect">
            <a:avLst/>
          </a:prstGeom>
          <a:noFill/>
        </p:spPr>
        <p:txBody>
          <a:bodyPr wrap="none" rtlCol="0">
            <a:spAutoFit/>
          </a:bodyPr>
          <a:lstStyle/>
          <a:p>
            <a:r>
              <a:rPr lang="en-US" dirty="0"/>
              <a:t>Variable Toll Message Sign</a:t>
            </a:r>
          </a:p>
        </p:txBody>
      </p:sp>
      <p:sp>
        <p:nvSpPr>
          <p:cNvPr id="15" name="TextBox 14">
            <a:extLst>
              <a:ext uri="{FF2B5EF4-FFF2-40B4-BE49-F238E27FC236}">
                <a16:creationId xmlns:a16="http://schemas.microsoft.com/office/drawing/2014/main" id="{DB019AD9-F3EA-4B77-BEF1-F735EE5A8D79}"/>
              </a:ext>
            </a:extLst>
          </p:cNvPr>
          <p:cNvSpPr txBox="1"/>
          <p:nvPr/>
        </p:nvSpPr>
        <p:spPr>
          <a:xfrm>
            <a:off x="981988" y="5488757"/>
            <a:ext cx="2036135" cy="369332"/>
          </a:xfrm>
          <a:prstGeom prst="rect">
            <a:avLst/>
          </a:prstGeom>
          <a:noFill/>
        </p:spPr>
        <p:txBody>
          <a:bodyPr wrap="none" rtlCol="0">
            <a:spAutoFit/>
          </a:bodyPr>
          <a:lstStyle/>
          <a:p>
            <a:r>
              <a:rPr lang="en-US" dirty="0"/>
              <a:t>Other Median Signs</a:t>
            </a:r>
          </a:p>
        </p:txBody>
      </p:sp>
      <p:sp>
        <p:nvSpPr>
          <p:cNvPr id="18" name="Rectangle 17">
            <a:extLst>
              <a:ext uri="{FF2B5EF4-FFF2-40B4-BE49-F238E27FC236}">
                <a16:creationId xmlns:a16="http://schemas.microsoft.com/office/drawing/2014/main" id="{52B9BE69-6E03-4138-A598-BA338D3FF373}"/>
              </a:ext>
            </a:extLst>
          </p:cNvPr>
          <p:cNvSpPr/>
          <p:nvPr/>
        </p:nvSpPr>
        <p:spPr>
          <a:xfrm>
            <a:off x="450886" y="692480"/>
            <a:ext cx="4761194" cy="430887"/>
          </a:xfrm>
          <a:prstGeom prst="rect">
            <a:avLst/>
          </a:prstGeom>
        </p:spPr>
        <p:txBody>
          <a:bodyPr wrap="square">
            <a:spAutoFit/>
          </a:bodyPr>
          <a:lstStyle/>
          <a:p>
            <a:r>
              <a:rPr lang="en-US" sz="2200" b="1" dirty="0">
                <a:solidFill>
                  <a:schemeClr val="accent4"/>
                </a:solidFill>
              </a:rPr>
              <a:t>SIGNS DURING CONSTRUCTION</a:t>
            </a:r>
          </a:p>
        </p:txBody>
      </p:sp>
      <p:grpSp>
        <p:nvGrpSpPr>
          <p:cNvPr id="22" name="Group 21">
            <a:extLst>
              <a:ext uri="{FF2B5EF4-FFF2-40B4-BE49-F238E27FC236}">
                <a16:creationId xmlns:a16="http://schemas.microsoft.com/office/drawing/2014/main" id="{6B97A338-D765-4100-B174-2FFA5693E3EE}"/>
              </a:ext>
            </a:extLst>
          </p:cNvPr>
          <p:cNvGrpSpPr/>
          <p:nvPr/>
        </p:nvGrpSpPr>
        <p:grpSpPr>
          <a:xfrm>
            <a:off x="4411578" y="4674559"/>
            <a:ext cx="930442" cy="1997729"/>
            <a:chOff x="6934954" y="4337793"/>
            <a:chExt cx="930442" cy="1997729"/>
          </a:xfrm>
        </p:grpSpPr>
        <p:sp>
          <p:nvSpPr>
            <p:cNvPr id="11" name="Rectangle: Rounded Corners 10">
              <a:extLst>
                <a:ext uri="{FF2B5EF4-FFF2-40B4-BE49-F238E27FC236}">
                  <a16:creationId xmlns:a16="http://schemas.microsoft.com/office/drawing/2014/main" id="{D0BEE9B3-B188-4716-9670-A0D8C8C81DE8}"/>
                </a:ext>
              </a:extLst>
            </p:cNvPr>
            <p:cNvSpPr/>
            <p:nvPr/>
          </p:nvSpPr>
          <p:spPr>
            <a:xfrm>
              <a:off x="6934954" y="4337793"/>
              <a:ext cx="930442" cy="199772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0450EEA-D767-4EA4-B5CC-5A45134ECD86}"/>
                </a:ext>
              </a:extLst>
            </p:cNvPr>
            <p:cNvSpPr/>
            <p:nvPr/>
          </p:nvSpPr>
          <p:spPr>
            <a:xfrm>
              <a:off x="6992361" y="4364952"/>
              <a:ext cx="815628" cy="19545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B586187-5B79-45D0-ACC8-2A9D5C9F0FEF}"/>
                </a:ext>
              </a:extLst>
            </p:cNvPr>
            <p:cNvSpPr/>
            <p:nvPr/>
          </p:nvSpPr>
          <p:spPr>
            <a:xfrm>
              <a:off x="7011841" y="4910972"/>
              <a:ext cx="778042" cy="1335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a:extLst>
                <a:ext uri="{FF2B5EF4-FFF2-40B4-BE49-F238E27FC236}">
                  <a16:creationId xmlns:a16="http://schemas.microsoft.com/office/drawing/2014/main" id="{7D8F7F26-AB85-4E10-A1DF-ED7CA0D44E0F}"/>
                </a:ext>
              </a:extLst>
            </p:cNvPr>
            <p:cNvSpPr/>
            <p:nvPr/>
          </p:nvSpPr>
          <p:spPr>
            <a:xfrm>
              <a:off x="7132714" y="4463357"/>
              <a:ext cx="152446" cy="349210"/>
            </a:xfrm>
            <a:prstGeom prst="diamond">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7417D1-9BD5-4FB7-81F8-2FFE106FC517}"/>
                </a:ext>
              </a:extLst>
            </p:cNvPr>
            <p:cNvSpPr txBox="1"/>
            <p:nvPr/>
          </p:nvSpPr>
          <p:spPr>
            <a:xfrm>
              <a:off x="7293138" y="4445675"/>
              <a:ext cx="458780" cy="400110"/>
            </a:xfrm>
            <a:prstGeom prst="rect">
              <a:avLst/>
            </a:prstGeom>
            <a:noFill/>
          </p:spPr>
          <p:txBody>
            <a:bodyPr wrap="none" rtlCol="0">
              <a:spAutoFit/>
            </a:bodyPr>
            <a:lstStyle/>
            <a:p>
              <a:pPr algn="ctr"/>
              <a:r>
                <a:rPr lang="en-US" sz="1000" dirty="0">
                  <a:solidFill>
                    <a:schemeClr val="bg1"/>
                  </a:solidFill>
                </a:rPr>
                <a:t>LEFT</a:t>
              </a:r>
            </a:p>
            <a:p>
              <a:pPr algn="ctr"/>
              <a:r>
                <a:rPr lang="en-US" sz="1000" dirty="0">
                  <a:solidFill>
                    <a:schemeClr val="bg1"/>
                  </a:solidFill>
                </a:rPr>
                <a:t>LANE</a:t>
              </a:r>
            </a:p>
          </p:txBody>
        </p:sp>
        <p:sp>
          <p:nvSpPr>
            <p:cNvPr id="21" name="TextBox 20">
              <a:extLst>
                <a:ext uri="{FF2B5EF4-FFF2-40B4-BE49-F238E27FC236}">
                  <a16:creationId xmlns:a16="http://schemas.microsoft.com/office/drawing/2014/main" id="{7E31A2BD-FAD1-4239-A684-91BC468EBDD7}"/>
                </a:ext>
              </a:extLst>
            </p:cNvPr>
            <p:cNvSpPr txBox="1"/>
            <p:nvPr/>
          </p:nvSpPr>
          <p:spPr>
            <a:xfrm>
              <a:off x="6946680" y="5024932"/>
              <a:ext cx="901337" cy="1107996"/>
            </a:xfrm>
            <a:prstGeom prst="rect">
              <a:avLst/>
            </a:prstGeom>
            <a:noFill/>
          </p:spPr>
          <p:txBody>
            <a:bodyPr wrap="none" rtlCol="0">
              <a:spAutoFit/>
            </a:bodyPr>
            <a:lstStyle/>
            <a:p>
              <a:pPr algn="ctr"/>
              <a:r>
                <a:rPr lang="en-US" sz="1200" dirty="0"/>
                <a:t>BUSES AND</a:t>
              </a:r>
            </a:p>
            <a:p>
              <a:pPr algn="ctr"/>
              <a:r>
                <a:rPr lang="en-US" sz="1200" dirty="0"/>
                <a:t>CARPOOLS</a:t>
              </a:r>
            </a:p>
            <a:p>
              <a:pPr algn="ctr"/>
              <a:r>
                <a:rPr lang="en-US" sz="1200" dirty="0"/>
                <a:t>ONLY</a:t>
              </a:r>
            </a:p>
            <a:p>
              <a:pPr algn="ctr"/>
              <a:r>
                <a:rPr lang="en-US" sz="1000" dirty="0"/>
                <a:t>5AM – 9AM</a:t>
              </a:r>
            </a:p>
            <a:p>
              <a:pPr algn="ctr"/>
              <a:r>
                <a:rPr lang="en-US" sz="1000" dirty="0"/>
                <a:t>3PM – 7PM</a:t>
              </a:r>
            </a:p>
            <a:p>
              <a:pPr algn="ctr"/>
              <a:r>
                <a:rPr lang="en-US" sz="1000" dirty="0"/>
                <a:t>MON-FRI</a:t>
              </a:r>
            </a:p>
          </p:txBody>
        </p:sp>
      </p:grpSp>
      <p:sp>
        <p:nvSpPr>
          <p:cNvPr id="23" name="TextBox 22">
            <a:extLst>
              <a:ext uri="{FF2B5EF4-FFF2-40B4-BE49-F238E27FC236}">
                <a16:creationId xmlns:a16="http://schemas.microsoft.com/office/drawing/2014/main" id="{71DD68D1-543A-46B2-9720-2BCDB0BB148B}"/>
              </a:ext>
            </a:extLst>
          </p:cNvPr>
          <p:cNvSpPr txBox="1"/>
          <p:nvPr/>
        </p:nvSpPr>
        <p:spPr>
          <a:xfrm>
            <a:off x="3963701" y="1548896"/>
            <a:ext cx="1279279" cy="523220"/>
          </a:xfrm>
          <a:prstGeom prst="rect">
            <a:avLst/>
          </a:prstGeom>
          <a:noFill/>
        </p:spPr>
        <p:txBody>
          <a:bodyPr wrap="square" rtlCol="0">
            <a:spAutoFit/>
          </a:bodyPr>
          <a:lstStyle/>
          <a:p>
            <a:pPr algn="ctr"/>
            <a:r>
              <a:rPr lang="en-US" sz="2800" dirty="0"/>
              <a:t>HOV</a:t>
            </a:r>
          </a:p>
        </p:txBody>
      </p:sp>
      <p:pic>
        <p:nvPicPr>
          <p:cNvPr id="24" name="Picture 23">
            <a:extLst>
              <a:ext uri="{FF2B5EF4-FFF2-40B4-BE49-F238E27FC236}">
                <a16:creationId xmlns:a16="http://schemas.microsoft.com/office/drawing/2014/main" id="{44C79888-0DAD-492F-ABE9-795612508A70}"/>
              </a:ext>
            </a:extLst>
          </p:cNvPr>
          <p:cNvPicPr>
            <a:picLocks noChangeAspect="1"/>
          </p:cNvPicPr>
          <p:nvPr/>
        </p:nvPicPr>
        <p:blipFill>
          <a:blip r:embed="rId4"/>
          <a:stretch>
            <a:fillRect/>
          </a:stretch>
        </p:blipFill>
        <p:spPr>
          <a:xfrm>
            <a:off x="5465904" y="4681080"/>
            <a:ext cx="1371600" cy="2047875"/>
          </a:xfrm>
          <a:prstGeom prst="rect">
            <a:avLst/>
          </a:prstGeom>
        </p:spPr>
      </p:pic>
    </p:spTree>
    <p:extLst>
      <p:ext uri="{BB962C8B-B14F-4D97-AF65-F5344CB8AC3E}">
        <p14:creationId xmlns:p14="http://schemas.microsoft.com/office/powerpoint/2010/main" val="410510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B8947-AF7D-4E94-84C3-195AC35B1C2B}"/>
              </a:ext>
            </a:extLst>
          </p:cNvPr>
          <p:cNvSpPr>
            <a:spLocks noGrp="1"/>
          </p:cNvSpPr>
          <p:nvPr>
            <p:ph type="sldNum" sz="quarter" idx="12"/>
          </p:nvPr>
        </p:nvSpPr>
        <p:spPr/>
        <p:txBody>
          <a:bodyPr/>
          <a:lstStyle/>
          <a:p>
            <a:fld id="{8F4F3C2F-AE62-4A5A-82F1-0327CBADDEA5}" type="slidenum">
              <a:rPr lang="en-US" smtClean="0"/>
              <a:pPr/>
              <a:t>21</a:t>
            </a:fld>
            <a:endParaRPr lang="en-US" dirty="0"/>
          </a:p>
        </p:txBody>
      </p:sp>
      <p:pic>
        <p:nvPicPr>
          <p:cNvPr id="3" name="Picture 2" descr="Graphical user interface&#10;&#10;Description automatically generated">
            <a:extLst>
              <a:ext uri="{FF2B5EF4-FFF2-40B4-BE49-F238E27FC236}">
                <a16:creationId xmlns:a16="http://schemas.microsoft.com/office/drawing/2014/main" id="{1B0A17A4-51E1-458C-90E8-004D26293B1B}"/>
              </a:ext>
            </a:extLst>
          </p:cNvPr>
          <p:cNvPicPr>
            <a:picLocks noChangeAspect="1"/>
          </p:cNvPicPr>
          <p:nvPr/>
        </p:nvPicPr>
        <p:blipFill rotWithShape="1">
          <a:blip r:embed="rId2">
            <a:extLst>
              <a:ext uri="{28A0092B-C50C-407E-A947-70E740481C1C}">
                <a14:useLocalDpi xmlns:a14="http://schemas.microsoft.com/office/drawing/2010/main" val="0"/>
              </a:ext>
            </a:extLst>
          </a:blip>
          <a:srcRect l="17033" t="14304" r="16893" b="29978"/>
          <a:stretch/>
        </p:blipFill>
        <p:spPr>
          <a:xfrm>
            <a:off x="1407733" y="2518128"/>
            <a:ext cx="3702868" cy="1756372"/>
          </a:xfrm>
          <a:prstGeom prst="rect">
            <a:avLst/>
          </a:prstGeom>
        </p:spPr>
      </p:pic>
      <p:sp>
        <p:nvSpPr>
          <p:cNvPr id="4" name="Rectangle 3">
            <a:extLst>
              <a:ext uri="{FF2B5EF4-FFF2-40B4-BE49-F238E27FC236}">
                <a16:creationId xmlns:a16="http://schemas.microsoft.com/office/drawing/2014/main" id="{F9D892F1-F2BF-4C4D-9D76-45CF14341528}"/>
              </a:ext>
            </a:extLst>
          </p:cNvPr>
          <p:cNvSpPr/>
          <p:nvPr/>
        </p:nvSpPr>
        <p:spPr>
          <a:xfrm>
            <a:off x="450886" y="692480"/>
            <a:ext cx="4761194" cy="430887"/>
          </a:xfrm>
          <a:prstGeom prst="rect">
            <a:avLst/>
          </a:prstGeom>
        </p:spPr>
        <p:txBody>
          <a:bodyPr wrap="square">
            <a:spAutoFit/>
          </a:bodyPr>
          <a:lstStyle/>
          <a:p>
            <a:r>
              <a:rPr lang="en-US" sz="2200" b="1" dirty="0">
                <a:solidFill>
                  <a:schemeClr val="accent4"/>
                </a:solidFill>
              </a:rPr>
              <a:t>SIGNS DURING TOLL TESTING</a:t>
            </a:r>
          </a:p>
        </p:txBody>
      </p:sp>
      <p:sp>
        <p:nvSpPr>
          <p:cNvPr id="5" name="TextBox 4">
            <a:extLst>
              <a:ext uri="{FF2B5EF4-FFF2-40B4-BE49-F238E27FC236}">
                <a16:creationId xmlns:a16="http://schemas.microsoft.com/office/drawing/2014/main" id="{956BDFCD-5821-44E4-A7E0-F2F381547FB7}"/>
              </a:ext>
            </a:extLst>
          </p:cNvPr>
          <p:cNvSpPr txBox="1"/>
          <p:nvPr/>
        </p:nvSpPr>
        <p:spPr>
          <a:xfrm>
            <a:off x="-26851" y="3088586"/>
            <a:ext cx="1715025" cy="646331"/>
          </a:xfrm>
          <a:prstGeom prst="rect">
            <a:avLst/>
          </a:prstGeom>
          <a:noFill/>
        </p:spPr>
        <p:txBody>
          <a:bodyPr wrap="square" rtlCol="0">
            <a:spAutoFit/>
          </a:bodyPr>
          <a:lstStyle/>
          <a:p>
            <a:r>
              <a:rPr lang="en-US" dirty="0"/>
              <a:t>Variable Toll Message Sign</a:t>
            </a:r>
          </a:p>
        </p:txBody>
      </p:sp>
      <p:sp>
        <p:nvSpPr>
          <p:cNvPr id="7" name="TextBox 6">
            <a:extLst>
              <a:ext uri="{FF2B5EF4-FFF2-40B4-BE49-F238E27FC236}">
                <a16:creationId xmlns:a16="http://schemas.microsoft.com/office/drawing/2014/main" id="{FD57AC31-56E1-4F2E-81E1-C183088977A1}"/>
              </a:ext>
            </a:extLst>
          </p:cNvPr>
          <p:cNvSpPr txBox="1"/>
          <p:nvPr/>
        </p:nvSpPr>
        <p:spPr>
          <a:xfrm>
            <a:off x="380400" y="5496345"/>
            <a:ext cx="2036135" cy="369332"/>
          </a:xfrm>
          <a:prstGeom prst="rect">
            <a:avLst/>
          </a:prstGeom>
          <a:noFill/>
        </p:spPr>
        <p:txBody>
          <a:bodyPr wrap="none" rtlCol="0">
            <a:spAutoFit/>
          </a:bodyPr>
          <a:lstStyle/>
          <a:p>
            <a:r>
              <a:rPr lang="en-US" dirty="0"/>
              <a:t>Other Median Signs</a:t>
            </a:r>
          </a:p>
        </p:txBody>
      </p:sp>
      <p:pic>
        <p:nvPicPr>
          <p:cNvPr id="10" name="Picture 9">
            <a:extLst>
              <a:ext uri="{FF2B5EF4-FFF2-40B4-BE49-F238E27FC236}">
                <a16:creationId xmlns:a16="http://schemas.microsoft.com/office/drawing/2014/main" id="{9A5AC454-34AE-454F-B73A-F521C8495FF5}"/>
              </a:ext>
            </a:extLst>
          </p:cNvPr>
          <p:cNvPicPr>
            <a:picLocks noChangeAspect="1"/>
          </p:cNvPicPr>
          <p:nvPr/>
        </p:nvPicPr>
        <p:blipFill>
          <a:blip r:embed="rId3"/>
          <a:stretch>
            <a:fillRect/>
          </a:stretch>
        </p:blipFill>
        <p:spPr>
          <a:xfrm>
            <a:off x="2567058" y="4664878"/>
            <a:ext cx="926752" cy="2032268"/>
          </a:xfrm>
          <a:prstGeom prst="rect">
            <a:avLst/>
          </a:prstGeom>
        </p:spPr>
      </p:pic>
      <p:sp>
        <p:nvSpPr>
          <p:cNvPr id="11" name="Rectangle 10">
            <a:extLst>
              <a:ext uri="{FF2B5EF4-FFF2-40B4-BE49-F238E27FC236}">
                <a16:creationId xmlns:a16="http://schemas.microsoft.com/office/drawing/2014/main" id="{86B45ECE-758D-4B6C-8CC6-C470E0D51224}"/>
              </a:ext>
            </a:extLst>
          </p:cNvPr>
          <p:cNvSpPr/>
          <p:nvPr/>
        </p:nvSpPr>
        <p:spPr>
          <a:xfrm>
            <a:off x="2679435" y="4777290"/>
            <a:ext cx="742385" cy="181974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897708-675C-4F72-9D35-820E1196C686}"/>
              </a:ext>
            </a:extLst>
          </p:cNvPr>
          <p:cNvSpPr txBox="1"/>
          <p:nvPr/>
        </p:nvSpPr>
        <p:spPr>
          <a:xfrm>
            <a:off x="2525371" y="5096236"/>
            <a:ext cx="1010126" cy="1169551"/>
          </a:xfrm>
          <a:prstGeom prst="rect">
            <a:avLst/>
          </a:prstGeom>
          <a:noFill/>
        </p:spPr>
        <p:txBody>
          <a:bodyPr wrap="square" rtlCol="0">
            <a:spAutoFit/>
          </a:bodyPr>
          <a:lstStyle/>
          <a:p>
            <a:pPr algn="ctr"/>
            <a:r>
              <a:rPr lang="en-US" sz="1400" dirty="0"/>
              <a:t>White overlay covers Express Lane sign </a:t>
            </a:r>
          </a:p>
        </p:txBody>
      </p:sp>
      <p:grpSp>
        <p:nvGrpSpPr>
          <p:cNvPr id="16" name="Group 15">
            <a:extLst>
              <a:ext uri="{FF2B5EF4-FFF2-40B4-BE49-F238E27FC236}">
                <a16:creationId xmlns:a16="http://schemas.microsoft.com/office/drawing/2014/main" id="{AB0A9A32-EE91-4E0F-B367-6DDEE314E486}"/>
              </a:ext>
            </a:extLst>
          </p:cNvPr>
          <p:cNvGrpSpPr/>
          <p:nvPr/>
        </p:nvGrpSpPr>
        <p:grpSpPr>
          <a:xfrm>
            <a:off x="3537526" y="4681080"/>
            <a:ext cx="1023384" cy="2016066"/>
            <a:chOff x="2748809" y="4349041"/>
            <a:chExt cx="1023384" cy="2016066"/>
          </a:xfrm>
        </p:grpSpPr>
        <p:pic>
          <p:nvPicPr>
            <p:cNvPr id="13" name="Picture 12">
              <a:extLst>
                <a:ext uri="{FF2B5EF4-FFF2-40B4-BE49-F238E27FC236}">
                  <a16:creationId xmlns:a16="http://schemas.microsoft.com/office/drawing/2014/main" id="{341F5386-EC72-4083-B037-9664634308D1}"/>
                </a:ext>
              </a:extLst>
            </p:cNvPr>
            <p:cNvPicPr>
              <a:picLocks noChangeAspect="1"/>
            </p:cNvPicPr>
            <p:nvPr/>
          </p:nvPicPr>
          <p:blipFill>
            <a:blip r:embed="rId4"/>
            <a:stretch>
              <a:fillRect/>
            </a:stretch>
          </p:blipFill>
          <p:spPr>
            <a:xfrm>
              <a:off x="2748809" y="4349041"/>
              <a:ext cx="1023384" cy="2016066"/>
            </a:xfrm>
            <a:prstGeom prst="rect">
              <a:avLst/>
            </a:prstGeom>
          </p:spPr>
        </p:pic>
        <p:sp>
          <p:nvSpPr>
            <p:cNvPr id="14" name="TextBox 13">
              <a:extLst>
                <a:ext uri="{FF2B5EF4-FFF2-40B4-BE49-F238E27FC236}">
                  <a16:creationId xmlns:a16="http://schemas.microsoft.com/office/drawing/2014/main" id="{170514BC-951D-488D-8EEA-1C1580742997}"/>
                </a:ext>
              </a:extLst>
            </p:cNvPr>
            <p:cNvSpPr txBox="1"/>
            <p:nvPr/>
          </p:nvSpPr>
          <p:spPr>
            <a:xfrm>
              <a:off x="3257945" y="4422376"/>
              <a:ext cx="404162" cy="338554"/>
            </a:xfrm>
            <a:prstGeom prst="rect">
              <a:avLst/>
            </a:prstGeom>
            <a:solidFill>
              <a:schemeClr val="bg1"/>
            </a:solidFill>
            <a:ln>
              <a:solidFill>
                <a:schemeClr val="tx1"/>
              </a:solidFill>
            </a:ln>
          </p:spPr>
          <p:txBody>
            <a:bodyPr wrap="square" rtlCol="0">
              <a:spAutoFit/>
            </a:bodyPr>
            <a:lstStyle/>
            <a:p>
              <a:pPr algn="ctr"/>
              <a:r>
                <a:rPr lang="en-US" sz="1600" b="1" dirty="0"/>
                <a:t>2+</a:t>
              </a:r>
            </a:p>
          </p:txBody>
        </p:sp>
        <p:sp>
          <p:nvSpPr>
            <p:cNvPr id="15" name="TextBox 14">
              <a:extLst>
                <a:ext uri="{FF2B5EF4-FFF2-40B4-BE49-F238E27FC236}">
                  <a16:creationId xmlns:a16="http://schemas.microsoft.com/office/drawing/2014/main" id="{561108BF-874D-414D-8CE0-0F1AA65B5A61}"/>
                </a:ext>
              </a:extLst>
            </p:cNvPr>
            <p:cNvSpPr txBox="1"/>
            <p:nvPr/>
          </p:nvSpPr>
          <p:spPr>
            <a:xfrm>
              <a:off x="3257994" y="4760930"/>
              <a:ext cx="336411" cy="338554"/>
            </a:xfrm>
            <a:prstGeom prst="rect">
              <a:avLst/>
            </a:prstGeom>
            <a:solidFill>
              <a:schemeClr val="bg1"/>
            </a:solidFill>
            <a:ln>
              <a:solidFill>
                <a:schemeClr val="tx1"/>
              </a:solidFill>
            </a:ln>
          </p:spPr>
          <p:txBody>
            <a:bodyPr wrap="square" rtlCol="0">
              <a:spAutoFit/>
            </a:bodyPr>
            <a:lstStyle/>
            <a:p>
              <a:pPr algn="ctr"/>
              <a:r>
                <a:rPr lang="en-US" sz="1600" b="1" dirty="0"/>
                <a:t>2</a:t>
              </a:r>
            </a:p>
          </p:txBody>
        </p:sp>
      </p:grpSp>
      <p:grpSp>
        <p:nvGrpSpPr>
          <p:cNvPr id="20" name="Group 19">
            <a:extLst>
              <a:ext uri="{FF2B5EF4-FFF2-40B4-BE49-F238E27FC236}">
                <a16:creationId xmlns:a16="http://schemas.microsoft.com/office/drawing/2014/main" id="{041114CB-4618-41FE-B932-B049383EAE64}"/>
              </a:ext>
            </a:extLst>
          </p:cNvPr>
          <p:cNvGrpSpPr/>
          <p:nvPr/>
        </p:nvGrpSpPr>
        <p:grpSpPr>
          <a:xfrm>
            <a:off x="4566034" y="4681080"/>
            <a:ext cx="1048949" cy="2021183"/>
            <a:chOff x="3777317" y="4349041"/>
            <a:chExt cx="1048949" cy="2021183"/>
          </a:xfrm>
        </p:grpSpPr>
        <p:pic>
          <p:nvPicPr>
            <p:cNvPr id="17" name="Picture 16">
              <a:extLst>
                <a:ext uri="{FF2B5EF4-FFF2-40B4-BE49-F238E27FC236}">
                  <a16:creationId xmlns:a16="http://schemas.microsoft.com/office/drawing/2014/main" id="{67E703CD-3343-421A-98D8-ADB19480E20B}"/>
                </a:ext>
              </a:extLst>
            </p:cNvPr>
            <p:cNvPicPr>
              <a:picLocks noChangeAspect="1"/>
            </p:cNvPicPr>
            <p:nvPr/>
          </p:nvPicPr>
          <p:blipFill>
            <a:blip r:embed="rId5"/>
            <a:stretch>
              <a:fillRect/>
            </a:stretch>
          </p:blipFill>
          <p:spPr>
            <a:xfrm>
              <a:off x="3802882" y="4349041"/>
              <a:ext cx="1023384" cy="2021183"/>
            </a:xfrm>
            <a:prstGeom prst="rect">
              <a:avLst/>
            </a:prstGeom>
          </p:spPr>
        </p:pic>
        <p:sp>
          <p:nvSpPr>
            <p:cNvPr id="18" name="TextBox 17">
              <a:extLst>
                <a:ext uri="{FF2B5EF4-FFF2-40B4-BE49-F238E27FC236}">
                  <a16:creationId xmlns:a16="http://schemas.microsoft.com/office/drawing/2014/main" id="{A7D5E4AE-A99B-4486-B58E-B9B2C7A6DF8A}"/>
                </a:ext>
              </a:extLst>
            </p:cNvPr>
            <p:cNvSpPr txBox="1"/>
            <p:nvPr/>
          </p:nvSpPr>
          <p:spPr>
            <a:xfrm>
              <a:off x="3777317" y="5497568"/>
              <a:ext cx="1023385" cy="754053"/>
            </a:xfrm>
            <a:prstGeom prst="rect">
              <a:avLst/>
            </a:prstGeom>
            <a:solidFill>
              <a:schemeClr val="bg1"/>
            </a:solidFill>
            <a:ln>
              <a:solidFill>
                <a:schemeClr val="tx1"/>
              </a:solidFill>
            </a:ln>
          </p:spPr>
          <p:txBody>
            <a:bodyPr wrap="square" rtlCol="0">
              <a:spAutoFit/>
            </a:bodyPr>
            <a:lstStyle/>
            <a:p>
              <a:pPr algn="ctr"/>
              <a:r>
                <a:rPr lang="en-US" sz="1300" b="1" dirty="0"/>
                <a:t>5AM – 9AM</a:t>
              </a:r>
            </a:p>
            <a:p>
              <a:pPr algn="ctr"/>
              <a:r>
                <a:rPr lang="en-US" sz="1300" b="1" dirty="0"/>
                <a:t>3PM – 7PM</a:t>
              </a:r>
            </a:p>
            <a:p>
              <a:pPr algn="ctr"/>
              <a:r>
                <a:rPr lang="en-US" sz="1300" b="1" dirty="0"/>
                <a:t>Mon – Fri</a:t>
              </a:r>
            </a:p>
            <a:p>
              <a:pPr algn="ctr"/>
              <a:r>
                <a:rPr lang="en-US" sz="400" b="1" dirty="0"/>
                <a:t> </a:t>
              </a:r>
            </a:p>
          </p:txBody>
        </p:sp>
      </p:grpSp>
      <p:pic>
        <p:nvPicPr>
          <p:cNvPr id="1026" name="Picture 2" descr="Message Signs">
            <a:extLst>
              <a:ext uri="{FF2B5EF4-FFF2-40B4-BE49-F238E27FC236}">
                <a16:creationId xmlns:a16="http://schemas.microsoft.com/office/drawing/2014/main" id="{85C11863-AADE-4E88-B76E-2D6344785A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794" y="2509712"/>
            <a:ext cx="2670206" cy="18257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CBACCCF-7A30-4C98-B615-1E9119311E40}"/>
              </a:ext>
            </a:extLst>
          </p:cNvPr>
          <p:cNvSpPr txBox="1"/>
          <p:nvPr/>
        </p:nvSpPr>
        <p:spPr>
          <a:xfrm>
            <a:off x="5306792" y="2936325"/>
            <a:ext cx="1635028" cy="923330"/>
          </a:xfrm>
          <a:prstGeom prst="rect">
            <a:avLst/>
          </a:prstGeom>
          <a:noFill/>
        </p:spPr>
        <p:txBody>
          <a:bodyPr wrap="square" rtlCol="0">
            <a:spAutoFit/>
          </a:bodyPr>
          <a:lstStyle/>
          <a:p>
            <a:r>
              <a:rPr lang="en-US" dirty="0"/>
              <a:t>Portable Changeable Message Sign</a:t>
            </a:r>
          </a:p>
        </p:txBody>
      </p:sp>
      <p:sp>
        <p:nvSpPr>
          <p:cNvPr id="21" name="TextBox 20">
            <a:extLst>
              <a:ext uri="{FF2B5EF4-FFF2-40B4-BE49-F238E27FC236}">
                <a16:creationId xmlns:a16="http://schemas.microsoft.com/office/drawing/2014/main" id="{83130A32-EA02-431E-B1CE-AF7F36B65EB4}"/>
              </a:ext>
            </a:extLst>
          </p:cNvPr>
          <p:cNvSpPr txBox="1"/>
          <p:nvPr/>
        </p:nvSpPr>
        <p:spPr>
          <a:xfrm>
            <a:off x="7030299" y="2582431"/>
            <a:ext cx="1539089" cy="830997"/>
          </a:xfrm>
          <a:prstGeom prst="rect">
            <a:avLst/>
          </a:prstGeom>
          <a:solidFill>
            <a:schemeClr val="tx1"/>
          </a:solidFill>
        </p:spPr>
        <p:txBody>
          <a:bodyPr wrap="square" lIns="0" tIns="0" rIns="0" bIns="0" rtlCol="0">
            <a:spAutoFit/>
          </a:bodyPr>
          <a:lstStyle/>
          <a:p>
            <a:pPr algn="ctr">
              <a:spcBef>
                <a:spcPts val="0"/>
              </a:spcBef>
              <a:spcAft>
                <a:spcPts val="0"/>
              </a:spcAft>
            </a:pPr>
            <a:r>
              <a:rPr lang="de-DE" kern="0" dirty="0">
                <a:solidFill>
                  <a:srgbClr val="FF9300"/>
                </a:solidFill>
                <a:effectLst/>
                <a:latin typeface="Dot Matrix" panose="00000400000000000000" pitchFamily="2" charset="0"/>
              </a:rPr>
              <a:t>HOV 2+</a:t>
            </a:r>
          </a:p>
          <a:p>
            <a:pPr algn="ctr">
              <a:spcBef>
                <a:spcPts val="0"/>
              </a:spcBef>
              <a:spcAft>
                <a:spcPts val="0"/>
              </a:spcAft>
            </a:pPr>
            <a:r>
              <a:rPr lang="de-DE" kern="0" dirty="0">
                <a:solidFill>
                  <a:srgbClr val="FF9300"/>
                </a:solidFill>
                <a:effectLst/>
                <a:latin typeface="Dot Matrix" panose="00000400000000000000" pitchFamily="2" charset="0"/>
              </a:rPr>
              <a:t>5 AM – 9 AM</a:t>
            </a:r>
          </a:p>
          <a:p>
            <a:pPr algn="ctr">
              <a:spcBef>
                <a:spcPts val="0"/>
              </a:spcBef>
              <a:spcAft>
                <a:spcPts val="0"/>
              </a:spcAft>
            </a:pPr>
            <a:r>
              <a:rPr lang="de-DE" kern="0" dirty="0">
                <a:solidFill>
                  <a:srgbClr val="FF9300"/>
                </a:solidFill>
                <a:effectLst/>
                <a:latin typeface="Dot Matrix" panose="00000400000000000000" pitchFamily="2" charset="0"/>
              </a:rPr>
              <a:t>3 PM – 7 PM</a:t>
            </a:r>
          </a:p>
        </p:txBody>
      </p:sp>
      <p:pic>
        <p:nvPicPr>
          <p:cNvPr id="23" name="Picture 22">
            <a:extLst>
              <a:ext uri="{FF2B5EF4-FFF2-40B4-BE49-F238E27FC236}">
                <a16:creationId xmlns:a16="http://schemas.microsoft.com/office/drawing/2014/main" id="{2E9BF3C2-5F15-42C6-998E-C76A25C4BF57}"/>
              </a:ext>
            </a:extLst>
          </p:cNvPr>
          <p:cNvPicPr>
            <a:picLocks noChangeAspect="1"/>
          </p:cNvPicPr>
          <p:nvPr/>
        </p:nvPicPr>
        <p:blipFill>
          <a:blip r:embed="rId7"/>
          <a:stretch>
            <a:fillRect/>
          </a:stretch>
        </p:blipFill>
        <p:spPr>
          <a:xfrm>
            <a:off x="5658699" y="4681080"/>
            <a:ext cx="1371600" cy="2047875"/>
          </a:xfrm>
          <a:prstGeom prst="rect">
            <a:avLst/>
          </a:prstGeom>
        </p:spPr>
      </p:pic>
      <p:sp>
        <p:nvSpPr>
          <p:cNvPr id="24" name="Rectangle 23">
            <a:extLst>
              <a:ext uri="{FF2B5EF4-FFF2-40B4-BE49-F238E27FC236}">
                <a16:creationId xmlns:a16="http://schemas.microsoft.com/office/drawing/2014/main" id="{92C7FB5F-42A6-4A71-842C-75D9EC2D811A}"/>
              </a:ext>
            </a:extLst>
          </p:cNvPr>
          <p:cNvSpPr/>
          <p:nvPr/>
        </p:nvSpPr>
        <p:spPr>
          <a:xfrm>
            <a:off x="0" y="1458726"/>
            <a:ext cx="9144000" cy="7156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6BAE472-F6DF-4FE0-B223-B680B7CE7818}"/>
              </a:ext>
            </a:extLst>
          </p:cNvPr>
          <p:cNvSpPr txBox="1"/>
          <p:nvPr/>
        </p:nvSpPr>
        <p:spPr>
          <a:xfrm>
            <a:off x="1542698" y="1555605"/>
            <a:ext cx="6058604" cy="954107"/>
          </a:xfrm>
          <a:prstGeom prst="rect">
            <a:avLst/>
          </a:prstGeom>
          <a:noFill/>
        </p:spPr>
        <p:txBody>
          <a:bodyPr wrap="square" rtlCol="0">
            <a:spAutoFit/>
          </a:bodyPr>
          <a:lstStyle/>
          <a:p>
            <a:pPr algn="ctr"/>
            <a:r>
              <a:rPr lang="en-US" sz="2800" dirty="0"/>
              <a:t>EXPRESS LANE IN HOV-ONLY MODE</a:t>
            </a:r>
          </a:p>
          <a:p>
            <a:pPr algn="ctr"/>
            <a:endParaRPr lang="en-US" sz="2800" dirty="0"/>
          </a:p>
        </p:txBody>
      </p:sp>
    </p:spTree>
    <p:extLst>
      <p:ext uri="{BB962C8B-B14F-4D97-AF65-F5344CB8AC3E}">
        <p14:creationId xmlns:p14="http://schemas.microsoft.com/office/powerpoint/2010/main" val="387779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6B887-FC0C-42D2-8428-7ADF786F9BC6}"/>
              </a:ext>
            </a:extLst>
          </p:cNvPr>
          <p:cNvSpPr>
            <a:spLocks noGrp="1"/>
          </p:cNvSpPr>
          <p:nvPr>
            <p:ph type="sldNum" sz="quarter" idx="12"/>
          </p:nvPr>
        </p:nvSpPr>
        <p:spPr/>
        <p:txBody>
          <a:bodyPr/>
          <a:lstStyle/>
          <a:p>
            <a:fld id="{8F4F3C2F-AE62-4A5A-82F1-0327CBADDEA5}" type="slidenum">
              <a:rPr lang="en-US" smtClean="0"/>
              <a:pPr/>
              <a:t>22</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A17C417-25D0-43E1-934A-B6DC6F416B93}"/>
              </a:ext>
            </a:extLst>
          </p:cNvPr>
          <p:cNvPicPr>
            <a:picLocks noChangeAspect="1"/>
          </p:cNvPicPr>
          <p:nvPr/>
        </p:nvPicPr>
        <p:blipFill rotWithShape="1">
          <a:blip r:embed="rId2">
            <a:extLst>
              <a:ext uri="{28A0092B-C50C-407E-A947-70E740481C1C}">
                <a14:useLocalDpi xmlns:a14="http://schemas.microsoft.com/office/drawing/2010/main" val="0"/>
              </a:ext>
            </a:extLst>
          </a:blip>
          <a:srcRect l="14863" t="17330" r="18901" b="26378"/>
          <a:stretch/>
        </p:blipFill>
        <p:spPr>
          <a:xfrm>
            <a:off x="3101497" y="2301192"/>
            <a:ext cx="3711921" cy="1774481"/>
          </a:xfrm>
          <a:prstGeom prst="rect">
            <a:avLst/>
          </a:prstGeom>
        </p:spPr>
      </p:pic>
      <p:sp>
        <p:nvSpPr>
          <p:cNvPr id="6" name="TextBox 5">
            <a:extLst>
              <a:ext uri="{FF2B5EF4-FFF2-40B4-BE49-F238E27FC236}">
                <a16:creationId xmlns:a16="http://schemas.microsoft.com/office/drawing/2014/main" id="{E041F2E4-441A-43BF-A592-309A83A834FA}"/>
              </a:ext>
            </a:extLst>
          </p:cNvPr>
          <p:cNvSpPr txBox="1"/>
          <p:nvPr/>
        </p:nvSpPr>
        <p:spPr>
          <a:xfrm>
            <a:off x="430959" y="3003766"/>
            <a:ext cx="2640466" cy="369332"/>
          </a:xfrm>
          <a:prstGeom prst="rect">
            <a:avLst/>
          </a:prstGeom>
          <a:noFill/>
        </p:spPr>
        <p:txBody>
          <a:bodyPr wrap="none" rtlCol="0">
            <a:spAutoFit/>
          </a:bodyPr>
          <a:lstStyle/>
          <a:p>
            <a:r>
              <a:rPr lang="en-US" dirty="0"/>
              <a:t>Variable Toll Message Sign</a:t>
            </a:r>
          </a:p>
        </p:txBody>
      </p:sp>
      <p:sp>
        <p:nvSpPr>
          <p:cNvPr id="7" name="Rectangle 6">
            <a:extLst>
              <a:ext uri="{FF2B5EF4-FFF2-40B4-BE49-F238E27FC236}">
                <a16:creationId xmlns:a16="http://schemas.microsoft.com/office/drawing/2014/main" id="{E73D8C34-8943-4BFC-8FBF-C237E4C5F024}"/>
              </a:ext>
            </a:extLst>
          </p:cNvPr>
          <p:cNvSpPr/>
          <p:nvPr/>
        </p:nvSpPr>
        <p:spPr>
          <a:xfrm>
            <a:off x="450886" y="692480"/>
            <a:ext cx="4761194" cy="430887"/>
          </a:xfrm>
          <a:prstGeom prst="rect">
            <a:avLst/>
          </a:prstGeom>
        </p:spPr>
        <p:txBody>
          <a:bodyPr wrap="square">
            <a:spAutoFit/>
          </a:bodyPr>
          <a:lstStyle/>
          <a:p>
            <a:r>
              <a:rPr lang="en-US" sz="2200" b="1" dirty="0">
                <a:solidFill>
                  <a:schemeClr val="accent4"/>
                </a:solidFill>
              </a:rPr>
              <a:t>SIGNS AFTER TOLLING BEGINS</a:t>
            </a:r>
          </a:p>
        </p:txBody>
      </p:sp>
      <p:sp>
        <p:nvSpPr>
          <p:cNvPr id="8" name="TextBox 7">
            <a:extLst>
              <a:ext uri="{FF2B5EF4-FFF2-40B4-BE49-F238E27FC236}">
                <a16:creationId xmlns:a16="http://schemas.microsoft.com/office/drawing/2014/main" id="{2682FE67-5819-456B-888A-FA442348252D}"/>
              </a:ext>
            </a:extLst>
          </p:cNvPr>
          <p:cNvSpPr txBox="1"/>
          <p:nvPr/>
        </p:nvSpPr>
        <p:spPr>
          <a:xfrm>
            <a:off x="236567" y="5611948"/>
            <a:ext cx="2036135" cy="369332"/>
          </a:xfrm>
          <a:prstGeom prst="rect">
            <a:avLst/>
          </a:prstGeom>
          <a:noFill/>
        </p:spPr>
        <p:txBody>
          <a:bodyPr wrap="none" rtlCol="0">
            <a:spAutoFit/>
          </a:bodyPr>
          <a:lstStyle/>
          <a:p>
            <a:r>
              <a:rPr lang="en-US" dirty="0"/>
              <a:t>Other Median Signs</a:t>
            </a:r>
          </a:p>
        </p:txBody>
      </p:sp>
      <p:pic>
        <p:nvPicPr>
          <p:cNvPr id="9" name="Picture 8">
            <a:extLst>
              <a:ext uri="{FF2B5EF4-FFF2-40B4-BE49-F238E27FC236}">
                <a16:creationId xmlns:a16="http://schemas.microsoft.com/office/drawing/2014/main" id="{6E30408E-0E93-4C1A-B56C-A4AB8ACE8328}"/>
              </a:ext>
            </a:extLst>
          </p:cNvPr>
          <p:cNvPicPr>
            <a:picLocks noChangeAspect="1"/>
          </p:cNvPicPr>
          <p:nvPr/>
        </p:nvPicPr>
        <p:blipFill>
          <a:blip r:embed="rId3"/>
          <a:stretch>
            <a:fillRect/>
          </a:stretch>
        </p:blipFill>
        <p:spPr>
          <a:xfrm>
            <a:off x="2399170" y="4722009"/>
            <a:ext cx="948716" cy="2080433"/>
          </a:xfrm>
          <a:prstGeom prst="rect">
            <a:avLst/>
          </a:prstGeom>
        </p:spPr>
      </p:pic>
      <p:pic>
        <p:nvPicPr>
          <p:cNvPr id="17" name="Picture 16">
            <a:extLst>
              <a:ext uri="{FF2B5EF4-FFF2-40B4-BE49-F238E27FC236}">
                <a16:creationId xmlns:a16="http://schemas.microsoft.com/office/drawing/2014/main" id="{D0DB73AD-0D51-4751-9AA4-787AE82D02A1}"/>
              </a:ext>
            </a:extLst>
          </p:cNvPr>
          <p:cNvPicPr>
            <a:picLocks noChangeAspect="1"/>
          </p:cNvPicPr>
          <p:nvPr/>
        </p:nvPicPr>
        <p:blipFill>
          <a:blip r:embed="rId4"/>
          <a:stretch>
            <a:fillRect/>
          </a:stretch>
        </p:blipFill>
        <p:spPr>
          <a:xfrm>
            <a:off x="4445675" y="4738212"/>
            <a:ext cx="1023384" cy="2021183"/>
          </a:xfrm>
          <a:prstGeom prst="rect">
            <a:avLst/>
          </a:prstGeom>
        </p:spPr>
      </p:pic>
      <p:pic>
        <p:nvPicPr>
          <p:cNvPr id="15" name="Picture 14">
            <a:extLst>
              <a:ext uri="{FF2B5EF4-FFF2-40B4-BE49-F238E27FC236}">
                <a16:creationId xmlns:a16="http://schemas.microsoft.com/office/drawing/2014/main" id="{EA2AF847-EA10-4CCA-8FA4-B6D0A1377FE6}"/>
              </a:ext>
            </a:extLst>
          </p:cNvPr>
          <p:cNvPicPr>
            <a:picLocks noChangeAspect="1"/>
          </p:cNvPicPr>
          <p:nvPr/>
        </p:nvPicPr>
        <p:blipFill>
          <a:blip r:embed="rId5"/>
          <a:stretch>
            <a:fillRect/>
          </a:stretch>
        </p:blipFill>
        <p:spPr>
          <a:xfrm>
            <a:off x="6437673" y="4748864"/>
            <a:ext cx="1371600" cy="2047875"/>
          </a:xfrm>
          <a:prstGeom prst="rect">
            <a:avLst/>
          </a:prstGeom>
        </p:spPr>
      </p:pic>
      <p:pic>
        <p:nvPicPr>
          <p:cNvPr id="16" name="Picture 15">
            <a:extLst>
              <a:ext uri="{FF2B5EF4-FFF2-40B4-BE49-F238E27FC236}">
                <a16:creationId xmlns:a16="http://schemas.microsoft.com/office/drawing/2014/main" id="{E5127297-6F89-4BF6-8441-CC2159D0FB00}"/>
              </a:ext>
            </a:extLst>
          </p:cNvPr>
          <p:cNvPicPr>
            <a:picLocks noChangeAspect="1"/>
          </p:cNvPicPr>
          <p:nvPr/>
        </p:nvPicPr>
        <p:blipFill>
          <a:blip r:embed="rId6"/>
          <a:stretch>
            <a:fillRect/>
          </a:stretch>
        </p:blipFill>
        <p:spPr>
          <a:xfrm>
            <a:off x="3350300" y="4716467"/>
            <a:ext cx="1095375" cy="2085975"/>
          </a:xfrm>
          <a:prstGeom prst="rect">
            <a:avLst/>
          </a:prstGeom>
        </p:spPr>
      </p:pic>
      <p:pic>
        <p:nvPicPr>
          <p:cNvPr id="18" name="Picture 17">
            <a:extLst>
              <a:ext uri="{FF2B5EF4-FFF2-40B4-BE49-F238E27FC236}">
                <a16:creationId xmlns:a16="http://schemas.microsoft.com/office/drawing/2014/main" id="{AB1F49EC-A085-4340-9457-A0355CEDB0F1}"/>
              </a:ext>
            </a:extLst>
          </p:cNvPr>
          <p:cNvPicPr>
            <a:picLocks noChangeAspect="1"/>
          </p:cNvPicPr>
          <p:nvPr/>
        </p:nvPicPr>
        <p:blipFill>
          <a:blip r:embed="rId7"/>
          <a:stretch>
            <a:fillRect/>
          </a:stretch>
        </p:blipFill>
        <p:spPr>
          <a:xfrm>
            <a:off x="5523273" y="4748864"/>
            <a:ext cx="914400" cy="2095500"/>
          </a:xfrm>
          <a:prstGeom prst="rect">
            <a:avLst/>
          </a:prstGeom>
        </p:spPr>
      </p:pic>
      <p:sp>
        <p:nvSpPr>
          <p:cNvPr id="19" name="Rectangle 18">
            <a:extLst>
              <a:ext uri="{FF2B5EF4-FFF2-40B4-BE49-F238E27FC236}">
                <a16:creationId xmlns:a16="http://schemas.microsoft.com/office/drawing/2014/main" id="{7D0EF806-31A9-435F-8935-8FED28D5A906}"/>
              </a:ext>
            </a:extLst>
          </p:cNvPr>
          <p:cNvSpPr/>
          <p:nvPr/>
        </p:nvSpPr>
        <p:spPr>
          <a:xfrm>
            <a:off x="0" y="1458726"/>
            <a:ext cx="9144000" cy="71562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5A67FC5-BDFE-410C-9602-1091F0E64164}"/>
              </a:ext>
            </a:extLst>
          </p:cNvPr>
          <p:cNvSpPr txBox="1"/>
          <p:nvPr/>
        </p:nvSpPr>
        <p:spPr>
          <a:xfrm>
            <a:off x="1542698" y="1566509"/>
            <a:ext cx="6058604" cy="954107"/>
          </a:xfrm>
          <a:prstGeom prst="rect">
            <a:avLst/>
          </a:prstGeom>
          <a:noFill/>
        </p:spPr>
        <p:txBody>
          <a:bodyPr wrap="square" rtlCol="0">
            <a:spAutoFit/>
          </a:bodyPr>
          <a:lstStyle/>
          <a:p>
            <a:pPr algn="ctr"/>
            <a:r>
              <a:rPr lang="en-US" sz="2800" dirty="0"/>
              <a:t>TOLLING</a:t>
            </a:r>
          </a:p>
          <a:p>
            <a:pPr algn="ctr"/>
            <a:endParaRPr lang="en-US" sz="2800" dirty="0"/>
          </a:p>
        </p:txBody>
      </p:sp>
    </p:spTree>
    <p:extLst>
      <p:ext uri="{BB962C8B-B14F-4D97-AF65-F5344CB8AC3E}">
        <p14:creationId xmlns:p14="http://schemas.microsoft.com/office/powerpoint/2010/main" val="89780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414" y="2567225"/>
            <a:ext cx="6651172" cy="2292935"/>
          </a:xfrm>
          <a:prstGeom prst="rect">
            <a:avLst/>
          </a:prstGeom>
          <a:noFill/>
        </p:spPr>
        <p:txBody>
          <a:bodyPr wrap="square" rtlCol="0">
            <a:spAutoFit/>
          </a:bodyPr>
          <a:lstStyle/>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Construction Progress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Construction Spotlight</a:t>
            </a:r>
          </a:p>
          <a:p>
            <a:pPr marL="347663" lvl="1" indent="-219075">
              <a:spcAft>
                <a:spcPts val="600"/>
              </a:spcAft>
              <a:buClr>
                <a:schemeClr val="accent4"/>
              </a:buClr>
              <a:buFont typeface="Arial" panose="020B0604020202020204" pitchFamily="34" charset="0"/>
              <a:buChar char="•"/>
            </a:pPr>
            <a:r>
              <a:rPr lang="en-US" sz="3200" b="1" dirty="0"/>
              <a:t>Public Outreach Activities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Financial and Risk Status</a:t>
            </a:r>
          </a:p>
        </p:txBody>
      </p:sp>
    </p:spTree>
    <p:extLst>
      <p:ext uri="{BB962C8B-B14F-4D97-AF65-F5344CB8AC3E}">
        <p14:creationId xmlns:p14="http://schemas.microsoft.com/office/powerpoint/2010/main" val="3970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8F8A3-3557-456C-9CBB-1C52A3CF0F9E}"/>
              </a:ext>
            </a:extLst>
          </p:cNvPr>
          <p:cNvSpPr>
            <a:spLocks noGrp="1"/>
          </p:cNvSpPr>
          <p:nvPr>
            <p:ph type="sldNum" sz="quarter" idx="12"/>
          </p:nvPr>
        </p:nvSpPr>
        <p:spPr>
          <a:xfrm>
            <a:off x="6457950" y="6356351"/>
            <a:ext cx="2057400" cy="365125"/>
          </a:xfrm>
        </p:spPr>
        <p:txBody>
          <a:bodyPr/>
          <a:lstStyle/>
          <a:p>
            <a:fld id="{8F4F3C2F-AE62-4A5A-82F1-0327CBADDEA5}" type="slidenum">
              <a:rPr lang="en-US" smtClean="0"/>
              <a:pPr/>
              <a:t>24</a:t>
            </a:fld>
            <a:endParaRPr lang="en-US" dirty="0"/>
          </a:p>
        </p:txBody>
      </p:sp>
      <p:sp>
        <p:nvSpPr>
          <p:cNvPr id="5" name="Rectangle 4">
            <a:extLst>
              <a:ext uri="{FF2B5EF4-FFF2-40B4-BE49-F238E27FC236}">
                <a16:creationId xmlns:a16="http://schemas.microsoft.com/office/drawing/2014/main" id="{4564D01D-30F7-472A-9986-C8FE918598BD}"/>
              </a:ext>
            </a:extLst>
          </p:cNvPr>
          <p:cNvSpPr/>
          <p:nvPr/>
        </p:nvSpPr>
        <p:spPr>
          <a:xfrm>
            <a:off x="450886" y="692480"/>
            <a:ext cx="4761194" cy="400110"/>
          </a:xfrm>
          <a:prstGeom prst="rect">
            <a:avLst/>
          </a:prstGeom>
        </p:spPr>
        <p:txBody>
          <a:bodyPr wrap="square">
            <a:spAutoFit/>
          </a:bodyPr>
          <a:lstStyle/>
          <a:p>
            <a:r>
              <a:rPr lang="en-US" sz="2000" b="1" dirty="0">
                <a:solidFill>
                  <a:schemeClr val="accent4"/>
                </a:solidFill>
              </a:rPr>
              <a:t>PUBLIC INFORMATION – TOLL TESTING</a:t>
            </a:r>
          </a:p>
        </p:txBody>
      </p:sp>
      <p:sp>
        <p:nvSpPr>
          <p:cNvPr id="6" name="TextBox 5">
            <a:extLst>
              <a:ext uri="{FF2B5EF4-FFF2-40B4-BE49-F238E27FC236}">
                <a16:creationId xmlns:a16="http://schemas.microsoft.com/office/drawing/2014/main" id="{4414BD48-FABF-49BC-8D4A-9F8F2652DE8E}"/>
              </a:ext>
            </a:extLst>
          </p:cNvPr>
          <p:cNvSpPr txBox="1"/>
          <p:nvPr/>
        </p:nvSpPr>
        <p:spPr>
          <a:xfrm>
            <a:off x="641385" y="1549243"/>
            <a:ext cx="5596453" cy="5062924"/>
          </a:xfrm>
          <a:prstGeom prst="rect">
            <a:avLst/>
          </a:prstGeom>
          <a:noFill/>
        </p:spPr>
        <p:txBody>
          <a:bodyPr wrap="square" rtlCol="0">
            <a:spAutoFit/>
          </a:bodyPr>
          <a:lstStyle/>
          <a:p>
            <a:pPr marL="128588" lvl="1">
              <a:spcAft>
                <a:spcPts val="600"/>
              </a:spcAft>
              <a:buClr>
                <a:srgbClr val="FF9900"/>
              </a:buClr>
            </a:pPr>
            <a:r>
              <a:rPr lang="en-US" sz="2400" b="1" dirty="0">
                <a:solidFill>
                  <a:prstClr val="black"/>
                </a:solidFill>
              </a:rPr>
              <a:t>Key Messages:</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Express Lanes are opening soon (begin tolling)</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Follow the signs on the road</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Get a </a:t>
            </a:r>
            <a:r>
              <a:rPr lang="en-US" sz="2000" dirty="0" err="1">
                <a:solidFill>
                  <a:prstClr val="black"/>
                </a:solidFill>
              </a:rPr>
              <a:t>FasTrak</a:t>
            </a:r>
            <a:r>
              <a:rPr lang="en-US" sz="2000" dirty="0">
                <a:solidFill>
                  <a:prstClr val="black"/>
                </a:solidFill>
              </a:rPr>
              <a:t>® Flex or CAV Toll Tag now</a:t>
            </a:r>
          </a:p>
          <a:p>
            <a:pPr marL="128588" lvl="1">
              <a:spcAft>
                <a:spcPts val="600"/>
              </a:spcAft>
              <a:buClr>
                <a:srgbClr val="FFC000"/>
              </a:buClr>
            </a:pPr>
            <a:endParaRPr lang="en-US" sz="2000" dirty="0">
              <a:solidFill>
                <a:prstClr val="black"/>
              </a:solidFill>
            </a:endParaRPr>
          </a:p>
          <a:p>
            <a:pPr marL="128588" lvl="1">
              <a:spcAft>
                <a:spcPts val="600"/>
              </a:spcAft>
              <a:buClr>
                <a:srgbClr val="FFC000"/>
              </a:buClr>
            </a:pPr>
            <a:r>
              <a:rPr lang="en-US" sz="2400" b="1" dirty="0">
                <a:solidFill>
                  <a:prstClr val="black"/>
                </a:solidFill>
              </a:rPr>
              <a:t>Outreach Tools:</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Quarterly Email</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Updated Caltrans project website (Main page, FAQs, Factsheet)</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Social Media (Twitter and Facebook)</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Traffic Advisory (for media)</a:t>
            </a:r>
          </a:p>
          <a:p>
            <a:pPr marL="471488" lvl="1" indent="-342900">
              <a:spcAft>
                <a:spcPts val="600"/>
              </a:spcAft>
              <a:buClr>
                <a:srgbClr val="FFC000"/>
              </a:buClr>
              <a:buFont typeface="Wingdings" panose="05000000000000000000" pitchFamily="2" charset="2"/>
              <a:buChar char="§"/>
            </a:pPr>
            <a:r>
              <a:rPr lang="en-US" sz="2000" dirty="0">
                <a:solidFill>
                  <a:prstClr val="black"/>
                </a:solidFill>
              </a:rPr>
              <a:t>Portable Changeable Message Signs</a:t>
            </a:r>
          </a:p>
          <a:p>
            <a:pPr marL="128588" lvl="1">
              <a:spcAft>
                <a:spcPts val="600"/>
              </a:spcAft>
              <a:buClr>
                <a:srgbClr val="FF9900"/>
              </a:buClr>
            </a:pPr>
            <a:endParaRPr lang="en-US" sz="2000" dirty="0">
              <a:solidFill>
                <a:prstClr val="black"/>
              </a:solidFill>
            </a:endParaRPr>
          </a:p>
        </p:txBody>
      </p:sp>
      <p:pic>
        <p:nvPicPr>
          <p:cNvPr id="11" name="Picture 10" descr="A picture containing text, businesscard, vector graphics&#10;&#10;Description automatically generated">
            <a:extLst>
              <a:ext uri="{FF2B5EF4-FFF2-40B4-BE49-F238E27FC236}">
                <a16:creationId xmlns:a16="http://schemas.microsoft.com/office/drawing/2014/main" id="{C96E1CC8-DE6D-49AB-95CB-BFDA9285B1D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51765" y="1627361"/>
            <a:ext cx="1710761" cy="1572053"/>
          </a:xfrm>
          <a:prstGeom prst="rect">
            <a:avLst/>
          </a:prstGeom>
          <a:ln>
            <a:solidFill>
              <a:schemeClr val="bg1">
                <a:lumMod val="75000"/>
              </a:schemeClr>
            </a:solidFill>
          </a:ln>
        </p:spPr>
      </p:pic>
      <p:pic>
        <p:nvPicPr>
          <p:cNvPr id="15" name="Picture 14" descr="A picture containing graphical user interface&#10;&#10;Description automatically generated">
            <a:extLst>
              <a:ext uri="{FF2B5EF4-FFF2-40B4-BE49-F238E27FC236}">
                <a16:creationId xmlns:a16="http://schemas.microsoft.com/office/drawing/2014/main" id="{EC2EB718-7120-47AB-A1B7-89183D82438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57950" y="3548634"/>
            <a:ext cx="2462543" cy="1318880"/>
          </a:xfrm>
          <a:prstGeom prst="rect">
            <a:avLst/>
          </a:prstGeom>
        </p:spPr>
      </p:pic>
      <p:pic>
        <p:nvPicPr>
          <p:cNvPr id="16" name="Picture 15">
            <a:extLst>
              <a:ext uri="{FF2B5EF4-FFF2-40B4-BE49-F238E27FC236}">
                <a16:creationId xmlns:a16="http://schemas.microsoft.com/office/drawing/2014/main" id="{92DF564B-1FC0-4FE6-8F47-7983C7092CAF}"/>
              </a:ext>
            </a:extLst>
          </p:cNvPr>
          <p:cNvPicPr/>
          <p:nvPr/>
        </p:nvPicPr>
        <p:blipFill rotWithShape="1">
          <a:blip r:embed="rId5" cstate="print">
            <a:extLst>
              <a:ext uri="{28A0092B-C50C-407E-A947-70E740481C1C}">
                <a14:useLocalDpi xmlns:a14="http://schemas.microsoft.com/office/drawing/2010/main" val="0"/>
              </a:ext>
            </a:extLst>
          </a:blip>
          <a:srcRect l="2246" t="24905" r="2995" b="18822"/>
          <a:stretch/>
        </p:blipFill>
        <p:spPr bwMode="auto">
          <a:xfrm>
            <a:off x="6318781" y="5316322"/>
            <a:ext cx="2740879" cy="7947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61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8F8A3-3557-456C-9CBB-1C52A3CF0F9E}"/>
              </a:ext>
            </a:extLst>
          </p:cNvPr>
          <p:cNvSpPr>
            <a:spLocks noGrp="1"/>
          </p:cNvSpPr>
          <p:nvPr>
            <p:ph type="sldNum" sz="quarter" idx="12"/>
          </p:nvPr>
        </p:nvSpPr>
        <p:spPr>
          <a:xfrm>
            <a:off x="6457950" y="6356351"/>
            <a:ext cx="2057400" cy="365125"/>
          </a:xfrm>
        </p:spPr>
        <p:txBody>
          <a:bodyPr/>
          <a:lstStyle/>
          <a:p>
            <a:fld id="{8F4F3C2F-AE62-4A5A-82F1-0327CBADDEA5}" type="slidenum">
              <a:rPr lang="en-US" smtClean="0"/>
              <a:pPr/>
              <a:t>25</a:t>
            </a:fld>
            <a:endParaRPr lang="en-US" dirty="0"/>
          </a:p>
        </p:txBody>
      </p:sp>
      <p:sp>
        <p:nvSpPr>
          <p:cNvPr id="5" name="Rectangle 4">
            <a:extLst>
              <a:ext uri="{FF2B5EF4-FFF2-40B4-BE49-F238E27FC236}">
                <a16:creationId xmlns:a16="http://schemas.microsoft.com/office/drawing/2014/main" id="{4564D01D-30F7-472A-9986-C8FE918598BD}"/>
              </a:ext>
            </a:extLst>
          </p:cNvPr>
          <p:cNvSpPr/>
          <p:nvPr/>
        </p:nvSpPr>
        <p:spPr>
          <a:xfrm>
            <a:off x="348916" y="692480"/>
            <a:ext cx="4863164" cy="369332"/>
          </a:xfrm>
          <a:prstGeom prst="rect">
            <a:avLst/>
          </a:prstGeom>
        </p:spPr>
        <p:txBody>
          <a:bodyPr wrap="square">
            <a:spAutoFit/>
          </a:bodyPr>
          <a:lstStyle/>
          <a:p>
            <a:r>
              <a:rPr lang="en-US" b="1" dirty="0">
                <a:solidFill>
                  <a:schemeClr val="accent4"/>
                </a:solidFill>
              </a:rPr>
              <a:t>TIMELINE – MARKETING EXPRESS LANE OPENING</a:t>
            </a:r>
          </a:p>
        </p:txBody>
      </p:sp>
      <p:sp>
        <p:nvSpPr>
          <p:cNvPr id="9" name="TextBox 8">
            <a:extLst>
              <a:ext uri="{FF2B5EF4-FFF2-40B4-BE49-F238E27FC236}">
                <a16:creationId xmlns:a16="http://schemas.microsoft.com/office/drawing/2014/main" id="{8C3A4DC3-911D-4417-A848-D7B191988EB2}"/>
              </a:ext>
            </a:extLst>
          </p:cNvPr>
          <p:cNvSpPr txBox="1"/>
          <p:nvPr/>
        </p:nvSpPr>
        <p:spPr>
          <a:xfrm>
            <a:off x="0" y="1523935"/>
            <a:ext cx="6295292" cy="5093702"/>
          </a:xfrm>
          <a:prstGeom prst="rect">
            <a:avLst/>
          </a:prstGeom>
          <a:noFill/>
        </p:spPr>
        <p:txBody>
          <a:bodyPr wrap="square" rtlCol="0">
            <a:spAutoFit/>
          </a:bodyPr>
          <a:lstStyle/>
          <a:p>
            <a:pPr marL="471488" lvl="1" indent="-342900">
              <a:spcAft>
                <a:spcPts val="600"/>
              </a:spcAft>
              <a:buClr>
                <a:srgbClr val="FF9900"/>
              </a:buClr>
              <a:buFont typeface="Arial" panose="020B0604020202020204" pitchFamily="34" charset="0"/>
              <a:buChar char="•"/>
            </a:pPr>
            <a:r>
              <a:rPr lang="en-US" sz="2000" b="1" dirty="0">
                <a:solidFill>
                  <a:prstClr val="black"/>
                </a:solidFill>
              </a:rPr>
              <a:t>Public Information - 45 days before lane opens (tolling begins)</a:t>
            </a:r>
          </a:p>
          <a:p>
            <a:pPr marL="928688" lvl="2" indent="-342900">
              <a:spcAft>
                <a:spcPts val="600"/>
              </a:spcAft>
              <a:buClr>
                <a:srgbClr val="FF9900"/>
              </a:buClr>
              <a:buFont typeface="Arial" panose="020B0604020202020204" pitchFamily="34" charset="0"/>
              <a:buChar char="•"/>
            </a:pPr>
            <a:r>
              <a:rPr lang="en-US" sz="2000" dirty="0">
                <a:solidFill>
                  <a:prstClr val="black"/>
                </a:solidFill>
              </a:rPr>
              <a:t>On Corridor Signage</a:t>
            </a:r>
          </a:p>
          <a:p>
            <a:pPr marL="928688" lvl="2" indent="-342900">
              <a:spcAft>
                <a:spcPts val="600"/>
              </a:spcAft>
              <a:buClr>
                <a:srgbClr val="FF9900"/>
              </a:buClr>
              <a:buFont typeface="Arial" panose="020B0604020202020204" pitchFamily="34" charset="0"/>
              <a:buChar char="•"/>
            </a:pPr>
            <a:r>
              <a:rPr lang="en-US" sz="2000" dirty="0">
                <a:solidFill>
                  <a:prstClr val="black"/>
                </a:solidFill>
              </a:rPr>
              <a:t>Regional websites (Caltrans, 511.org, </a:t>
            </a:r>
            <a:r>
              <a:rPr lang="en-US" sz="2000" dirty="0" err="1">
                <a:solidFill>
                  <a:prstClr val="black"/>
                </a:solidFill>
              </a:rPr>
              <a:t>FasTrak</a:t>
            </a:r>
            <a:r>
              <a:rPr lang="en-US" sz="2000" dirty="0">
                <a:solidFill>
                  <a:prstClr val="black"/>
                </a:solidFill>
              </a:rPr>
              <a:t>)</a:t>
            </a:r>
          </a:p>
          <a:p>
            <a:pPr marL="928688" lvl="2" indent="-342900">
              <a:spcAft>
                <a:spcPts val="600"/>
              </a:spcAft>
              <a:buClr>
                <a:srgbClr val="FF9900"/>
              </a:buClr>
              <a:buFont typeface="Arial" panose="020B0604020202020204" pitchFamily="34" charset="0"/>
              <a:buChar char="•"/>
            </a:pPr>
            <a:r>
              <a:rPr lang="en-US" sz="2000" dirty="0">
                <a:solidFill>
                  <a:prstClr val="black"/>
                </a:solidFill>
              </a:rPr>
              <a:t>Social Media Messaging (Partners)</a:t>
            </a:r>
          </a:p>
          <a:p>
            <a:pPr marL="928688" lvl="2" indent="-342900">
              <a:spcAft>
                <a:spcPts val="600"/>
              </a:spcAft>
              <a:buClr>
                <a:srgbClr val="FF9900"/>
              </a:buClr>
              <a:buFont typeface="Arial" panose="020B0604020202020204" pitchFamily="34" charset="0"/>
              <a:buChar char="•"/>
            </a:pPr>
            <a:r>
              <a:rPr lang="en-US" sz="2000" dirty="0">
                <a:solidFill>
                  <a:prstClr val="black"/>
                </a:solidFill>
              </a:rPr>
              <a:t>Press Release (with Caltrans, VTA, MTC)</a:t>
            </a:r>
          </a:p>
          <a:p>
            <a:pPr marL="928688" lvl="2" indent="-342900">
              <a:spcAft>
                <a:spcPts val="600"/>
              </a:spcAft>
              <a:buClr>
                <a:srgbClr val="FF9900"/>
              </a:buClr>
              <a:buFont typeface="Arial" panose="020B0604020202020204" pitchFamily="34" charset="0"/>
              <a:buChar char="•"/>
            </a:pPr>
            <a:r>
              <a:rPr lang="en-US" sz="2000" dirty="0">
                <a:solidFill>
                  <a:prstClr val="black"/>
                </a:solidFill>
              </a:rPr>
              <a:t>Email blast: Cities, Community, Business and Key Stakeholders</a:t>
            </a:r>
          </a:p>
          <a:p>
            <a:pPr marL="471488" lvl="1" indent="-342900">
              <a:spcAft>
                <a:spcPts val="600"/>
              </a:spcAft>
              <a:buClr>
                <a:srgbClr val="FF9900"/>
              </a:buClr>
              <a:buFont typeface="Arial" panose="020B0604020202020204" pitchFamily="34" charset="0"/>
              <a:buChar char="•"/>
            </a:pPr>
            <a:r>
              <a:rPr lang="en-US" sz="2000" b="1" dirty="0">
                <a:solidFill>
                  <a:prstClr val="black"/>
                </a:solidFill>
              </a:rPr>
              <a:t>Marketing/Advertising - 30 days before/after lane opens (tolling begins)</a:t>
            </a:r>
          </a:p>
          <a:p>
            <a:pPr marL="928688" lvl="2" indent="-342900">
              <a:spcAft>
                <a:spcPts val="600"/>
              </a:spcAft>
              <a:buClr>
                <a:srgbClr val="FF9900"/>
              </a:buClr>
              <a:buFont typeface="Arial" panose="020B0604020202020204" pitchFamily="34" charset="0"/>
              <a:buChar char="•"/>
            </a:pPr>
            <a:r>
              <a:rPr lang="en-US" sz="2000" dirty="0">
                <a:solidFill>
                  <a:prstClr val="black"/>
                </a:solidFill>
              </a:rPr>
              <a:t>Collaboration with MTC (511.org, </a:t>
            </a:r>
            <a:r>
              <a:rPr lang="en-US" sz="2000" dirty="0" err="1">
                <a:solidFill>
                  <a:prstClr val="black"/>
                </a:solidFill>
              </a:rPr>
              <a:t>FasTrak</a:t>
            </a:r>
            <a:r>
              <a:rPr lang="en-US" sz="2000" dirty="0">
                <a:solidFill>
                  <a:prstClr val="black"/>
                </a:solidFill>
              </a:rPr>
              <a:t>) and VTA</a:t>
            </a:r>
          </a:p>
          <a:p>
            <a:pPr marL="928688" lvl="2" indent="-342900">
              <a:spcAft>
                <a:spcPts val="600"/>
              </a:spcAft>
              <a:buClr>
                <a:srgbClr val="FF9900"/>
              </a:buClr>
              <a:buFont typeface="Arial" panose="020B0604020202020204" pitchFamily="34" charset="0"/>
              <a:buChar char="•"/>
            </a:pPr>
            <a:r>
              <a:rPr lang="en-US" sz="2000" dirty="0">
                <a:solidFill>
                  <a:prstClr val="black"/>
                </a:solidFill>
              </a:rPr>
              <a:t>Digital/Social</a:t>
            </a:r>
          </a:p>
          <a:p>
            <a:pPr marL="928688" lvl="2" indent="-342900">
              <a:spcAft>
                <a:spcPts val="600"/>
              </a:spcAft>
              <a:buClr>
                <a:srgbClr val="FF9900"/>
              </a:buClr>
              <a:buFont typeface="Arial" panose="020B0604020202020204" pitchFamily="34" charset="0"/>
              <a:buChar char="•"/>
            </a:pPr>
            <a:r>
              <a:rPr lang="en-US" sz="2000" dirty="0">
                <a:solidFill>
                  <a:prstClr val="black"/>
                </a:solidFill>
              </a:rPr>
              <a:t>Radio</a:t>
            </a:r>
          </a:p>
        </p:txBody>
      </p:sp>
      <p:pic>
        <p:nvPicPr>
          <p:cNvPr id="1026" name="Picture 2" descr="53 Coming Soon Road Sign Stock Photos, Pictures &amp;amp; Royalty-Free Images -  iStock">
            <a:extLst>
              <a:ext uri="{FF2B5EF4-FFF2-40B4-BE49-F238E27FC236}">
                <a16:creationId xmlns:a16="http://schemas.microsoft.com/office/drawing/2014/main" id="{06CC62B0-7595-43A1-918F-F63EDC05C9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3" r="18519"/>
          <a:stretch/>
        </p:blipFill>
        <p:spPr bwMode="auto">
          <a:xfrm>
            <a:off x="6295292" y="2152650"/>
            <a:ext cx="2848708"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3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8F8A3-3557-456C-9CBB-1C52A3CF0F9E}"/>
              </a:ext>
            </a:extLst>
          </p:cNvPr>
          <p:cNvSpPr>
            <a:spLocks noGrp="1"/>
          </p:cNvSpPr>
          <p:nvPr>
            <p:ph type="sldNum" sz="quarter" idx="12"/>
          </p:nvPr>
        </p:nvSpPr>
        <p:spPr>
          <a:xfrm>
            <a:off x="6457950" y="6356351"/>
            <a:ext cx="2057400" cy="365125"/>
          </a:xfrm>
        </p:spPr>
        <p:txBody>
          <a:bodyPr/>
          <a:lstStyle/>
          <a:p>
            <a:fld id="{8F4F3C2F-AE62-4A5A-82F1-0327CBADDEA5}" type="slidenum">
              <a:rPr lang="en-US" smtClean="0"/>
              <a:pPr/>
              <a:t>26</a:t>
            </a:fld>
            <a:endParaRPr lang="en-US" dirty="0"/>
          </a:p>
        </p:txBody>
      </p:sp>
      <p:sp>
        <p:nvSpPr>
          <p:cNvPr id="5" name="Rectangle 4">
            <a:extLst>
              <a:ext uri="{FF2B5EF4-FFF2-40B4-BE49-F238E27FC236}">
                <a16:creationId xmlns:a16="http://schemas.microsoft.com/office/drawing/2014/main" id="{4564D01D-30F7-472A-9986-C8FE918598BD}"/>
              </a:ext>
            </a:extLst>
          </p:cNvPr>
          <p:cNvSpPr/>
          <p:nvPr/>
        </p:nvSpPr>
        <p:spPr>
          <a:xfrm>
            <a:off x="450886" y="692480"/>
            <a:ext cx="4761194" cy="430887"/>
          </a:xfrm>
          <a:prstGeom prst="rect">
            <a:avLst/>
          </a:prstGeom>
        </p:spPr>
        <p:txBody>
          <a:bodyPr wrap="square">
            <a:spAutoFit/>
          </a:bodyPr>
          <a:lstStyle/>
          <a:p>
            <a:r>
              <a:rPr lang="en-US" sz="2200" b="1" dirty="0">
                <a:solidFill>
                  <a:schemeClr val="accent4"/>
                </a:solidFill>
              </a:rPr>
              <a:t>PUBLIC INFORMATION OVERVIEW</a:t>
            </a:r>
          </a:p>
        </p:txBody>
      </p:sp>
      <p:sp>
        <p:nvSpPr>
          <p:cNvPr id="8" name="Rectangle 7">
            <a:extLst>
              <a:ext uri="{FF2B5EF4-FFF2-40B4-BE49-F238E27FC236}">
                <a16:creationId xmlns:a16="http://schemas.microsoft.com/office/drawing/2014/main" id="{DF61F2FE-6797-4430-BC94-2B68F811A19A}"/>
              </a:ext>
            </a:extLst>
          </p:cNvPr>
          <p:cNvSpPr/>
          <p:nvPr/>
        </p:nvSpPr>
        <p:spPr>
          <a:xfrm>
            <a:off x="223344" y="4961477"/>
            <a:ext cx="8697312" cy="1908215"/>
          </a:xfrm>
          <a:prstGeom prst="rect">
            <a:avLst/>
          </a:prstGeom>
        </p:spPr>
        <p:txBody>
          <a:bodyPr wrap="square">
            <a:spAutoFit/>
          </a:bodyPr>
          <a:lstStyle/>
          <a:p>
            <a:pPr marL="471488" lvl="1" indent="-342900">
              <a:spcAft>
                <a:spcPts val="600"/>
              </a:spcAft>
              <a:buClr>
                <a:schemeClr val="accent4"/>
              </a:buClr>
              <a:buFont typeface="Arial" panose="020B0604020202020204" pitchFamily="34" charset="0"/>
              <a:buChar char="•"/>
              <a:defRPr/>
            </a:pPr>
            <a:r>
              <a:rPr lang="en-US" dirty="0">
                <a:solidFill>
                  <a:prstClr val="black"/>
                </a:solidFill>
                <a:highlight>
                  <a:srgbClr val="FFFF00"/>
                </a:highlight>
                <a:cs typeface="Times New Roman" panose="02020603050405020304" pitchFamily="18" charset="0"/>
              </a:rPr>
              <a:t>Construction updates are distributed via email.</a:t>
            </a:r>
          </a:p>
          <a:p>
            <a:pPr marL="471488" lvl="1" indent="-342900">
              <a:spcAft>
                <a:spcPts val="600"/>
              </a:spcAft>
              <a:buClr>
                <a:schemeClr val="accent4"/>
              </a:buClr>
              <a:buFont typeface="Arial" panose="020B0604020202020204" pitchFamily="34" charset="0"/>
              <a:buChar char="•"/>
              <a:defRPr/>
            </a:pPr>
            <a:r>
              <a:rPr lang="en-US" dirty="0">
                <a:solidFill>
                  <a:prstClr val="black"/>
                </a:solidFill>
                <a:cs typeface="Times New Roman" panose="02020603050405020304" pitchFamily="18" charset="0"/>
              </a:rPr>
              <a:t>Visitors can sign up for updates, contact Caltrans to ask a question, and view project status. </a:t>
            </a:r>
          </a:p>
          <a:p>
            <a:pPr marL="471488" lvl="1" indent="-342900">
              <a:spcAft>
                <a:spcPts val="600"/>
              </a:spcAft>
              <a:buClr>
                <a:schemeClr val="accent4"/>
              </a:buClr>
              <a:buFont typeface="Arial" panose="020B0604020202020204" pitchFamily="34" charset="0"/>
              <a:buChar char="•"/>
              <a:defRPr/>
            </a:pPr>
            <a:r>
              <a:rPr lang="en-US" dirty="0">
                <a:solidFill>
                  <a:prstClr val="black"/>
                </a:solidFill>
                <a:cs typeface="Times New Roman" panose="02020603050405020304" pitchFamily="18" charset="0"/>
              </a:rPr>
              <a:t>To sign up for weekly or quarterly updates, email with the subject line 'Weekly' or 'Quarterly' to 101express@dot.ca.gov. Follow @CaltransD4 on Twitter for Project updates.</a:t>
            </a:r>
          </a:p>
        </p:txBody>
      </p:sp>
      <p:pic>
        <p:nvPicPr>
          <p:cNvPr id="7" name="Graphic 6" descr="Monitor">
            <a:extLst>
              <a:ext uri="{FF2B5EF4-FFF2-40B4-BE49-F238E27FC236}">
                <a16:creationId xmlns:a16="http://schemas.microsoft.com/office/drawing/2014/main" id="{9786E7EB-E733-4097-9976-9F137B2D2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99786"/>
            <a:ext cx="3653349" cy="3653349"/>
          </a:xfrm>
          <a:prstGeom prst="rect">
            <a:avLst/>
          </a:prstGeom>
        </p:spPr>
      </p:pic>
      <p:pic>
        <p:nvPicPr>
          <p:cNvPr id="3" name="Picture 2">
            <a:extLst>
              <a:ext uri="{FF2B5EF4-FFF2-40B4-BE49-F238E27FC236}">
                <a16:creationId xmlns:a16="http://schemas.microsoft.com/office/drawing/2014/main" id="{F8E8625F-E499-4AEE-8C55-CDD25A80FC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7103" y="1565876"/>
            <a:ext cx="2779141" cy="1657465"/>
          </a:xfrm>
          <a:prstGeom prst="rect">
            <a:avLst/>
          </a:prstGeom>
          <a:ln>
            <a:solidFill>
              <a:schemeClr val="tx1"/>
            </a:solidFill>
          </a:ln>
        </p:spPr>
      </p:pic>
      <p:sp>
        <p:nvSpPr>
          <p:cNvPr id="6" name="Rectangle 5">
            <a:extLst>
              <a:ext uri="{FF2B5EF4-FFF2-40B4-BE49-F238E27FC236}">
                <a16:creationId xmlns:a16="http://schemas.microsoft.com/office/drawing/2014/main" id="{6C616080-5C8F-46C0-95A0-F6B054EB5B72}"/>
              </a:ext>
            </a:extLst>
          </p:cNvPr>
          <p:cNvSpPr/>
          <p:nvPr/>
        </p:nvSpPr>
        <p:spPr>
          <a:xfrm>
            <a:off x="711999" y="1255316"/>
            <a:ext cx="2027554" cy="400110"/>
          </a:xfrm>
          <a:prstGeom prst="rect">
            <a:avLst/>
          </a:prstGeom>
        </p:spPr>
        <p:txBody>
          <a:bodyPr wrap="square">
            <a:spAutoFit/>
          </a:bodyPr>
          <a:lstStyle/>
          <a:p>
            <a:pPr marL="128588" marR="0" lvl="1" algn="l" defTabSz="914400" rtl="0" eaLnBrk="1" fontAlgn="auto" latinLnBrk="0" hangingPunct="1">
              <a:lnSpc>
                <a:spcPct val="100000"/>
              </a:lnSpc>
              <a:spcBef>
                <a:spcPts val="0"/>
              </a:spcBef>
              <a:spcAft>
                <a:spcPts val="600"/>
              </a:spcAft>
              <a:buClr>
                <a:srgbClr val="FFC000"/>
              </a:buClr>
              <a:buSzTx/>
              <a:tabLst/>
              <a:defRPr/>
            </a:pPr>
            <a:r>
              <a:rPr kumimoji="0" lang="en-US" sz="2000" b="1" i="0" strike="noStrike" kern="1200" cap="none" spc="0" normalizeH="0" baseline="0" noProof="0" dirty="0">
                <a:ln>
                  <a:noFill/>
                </a:ln>
                <a:solidFill>
                  <a:srgbClr val="FFC000"/>
                </a:solidFill>
                <a:effectLst/>
                <a:uLnTx/>
                <a:uFillTx/>
                <a:ea typeface="+mn-ea"/>
                <a:cs typeface="+mn-cs"/>
              </a:rPr>
              <a:t>101Express.com</a:t>
            </a:r>
          </a:p>
        </p:txBody>
      </p:sp>
      <p:sp>
        <p:nvSpPr>
          <p:cNvPr id="4" name="Oval 3">
            <a:extLst>
              <a:ext uri="{FF2B5EF4-FFF2-40B4-BE49-F238E27FC236}">
                <a16:creationId xmlns:a16="http://schemas.microsoft.com/office/drawing/2014/main" id="{A6D5DB57-E5CA-4EC6-8224-35097986910C}"/>
              </a:ext>
            </a:extLst>
          </p:cNvPr>
          <p:cNvSpPr/>
          <p:nvPr/>
        </p:nvSpPr>
        <p:spPr>
          <a:xfrm>
            <a:off x="454923" y="1655426"/>
            <a:ext cx="879733" cy="847629"/>
          </a:xfrm>
          <a:prstGeom prst="ellipse">
            <a:avLst/>
          </a:prstGeom>
          <a:noFill/>
          <a:ln w="76200">
            <a:solidFill>
              <a:schemeClr val="bg2">
                <a:lumMod val="25000"/>
              </a:schemeClr>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3307F3A7-5AE2-4E91-A4CC-9535514F014B}"/>
              </a:ext>
            </a:extLst>
          </p:cNvPr>
          <p:cNvCxnSpPr>
            <a:cxnSpLocks/>
            <a:stCxn id="4" idx="5"/>
          </p:cNvCxnSpPr>
          <p:nvPr/>
        </p:nvCxnSpPr>
        <p:spPr>
          <a:xfrm>
            <a:off x="1205822" y="2378923"/>
            <a:ext cx="514194" cy="459346"/>
          </a:xfrm>
          <a:prstGeom prst="line">
            <a:avLst/>
          </a:prstGeom>
          <a:ln w="76200">
            <a:solidFill>
              <a:schemeClr val="bg2">
                <a:lumMod val="25000"/>
              </a:schemeClr>
            </a:solidFill>
          </a:ln>
          <a:effectLst/>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30F659C8-1709-4EA7-AEE7-8E41252D8D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48452" y="2396687"/>
            <a:ext cx="6672204" cy="2533748"/>
          </a:xfrm>
          <a:prstGeom prst="rect">
            <a:avLst/>
          </a:prstGeom>
          <a:ln>
            <a:solidFill>
              <a:schemeClr val="tx1"/>
            </a:solidFill>
          </a:ln>
        </p:spPr>
      </p:pic>
      <p:cxnSp>
        <p:nvCxnSpPr>
          <p:cNvPr id="11" name="Straight Connector 10">
            <a:extLst>
              <a:ext uri="{FF2B5EF4-FFF2-40B4-BE49-F238E27FC236}">
                <a16:creationId xmlns:a16="http://schemas.microsoft.com/office/drawing/2014/main" id="{C535910C-0BCE-4809-9A4B-C5653CBD482C}"/>
              </a:ext>
            </a:extLst>
          </p:cNvPr>
          <p:cNvCxnSpPr>
            <a:cxnSpLocks/>
            <a:stCxn id="4" idx="0"/>
          </p:cNvCxnSpPr>
          <p:nvPr/>
        </p:nvCxnSpPr>
        <p:spPr>
          <a:xfrm>
            <a:off x="894790" y="1655426"/>
            <a:ext cx="1353662" cy="71406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5E7AC71-58E1-4CBF-8702-D7715A0CB2B8}"/>
              </a:ext>
            </a:extLst>
          </p:cNvPr>
          <p:cNvCxnSpPr>
            <a:cxnSpLocks/>
            <a:stCxn id="4" idx="4"/>
          </p:cNvCxnSpPr>
          <p:nvPr/>
        </p:nvCxnSpPr>
        <p:spPr>
          <a:xfrm>
            <a:off x="894790" y="2503055"/>
            <a:ext cx="1353662" cy="2427380"/>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14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414" y="2567225"/>
            <a:ext cx="6651172" cy="2292935"/>
          </a:xfrm>
          <a:prstGeom prst="rect">
            <a:avLst/>
          </a:prstGeom>
          <a:noFill/>
        </p:spPr>
        <p:txBody>
          <a:bodyPr wrap="square" rtlCol="0">
            <a:spAutoFit/>
          </a:bodyPr>
          <a:lstStyle/>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Construction Progress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Project Spotlight</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Public Outreach Activities</a:t>
            </a:r>
          </a:p>
          <a:p>
            <a:pPr marL="347663" lvl="1" indent="-219075">
              <a:spcAft>
                <a:spcPts val="600"/>
              </a:spcAft>
              <a:buClr>
                <a:schemeClr val="accent4"/>
              </a:buClr>
              <a:buFont typeface="Arial" panose="020B0604020202020204" pitchFamily="34" charset="0"/>
              <a:buChar char="•"/>
            </a:pPr>
            <a:r>
              <a:rPr lang="en-US" sz="3200" b="1" dirty="0"/>
              <a:t>Financial and Risk Status</a:t>
            </a:r>
          </a:p>
        </p:txBody>
      </p:sp>
    </p:spTree>
    <p:extLst>
      <p:ext uri="{BB962C8B-B14F-4D97-AF65-F5344CB8AC3E}">
        <p14:creationId xmlns:p14="http://schemas.microsoft.com/office/powerpoint/2010/main" val="25362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7163E-AB9F-4A3C-AE00-25E6FD2F68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F3C2F-AE62-4A5A-82F1-0327CBADD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E2C490FD-E363-4979-8818-8694FF3B930E}"/>
              </a:ext>
            </a:extLst>
          </p:cNvPr>
          <p:cNvSpPr/>
          <p:nvPr/>
        </p:nvSpPr>
        <p:spPr>
          <a:xfrm>
            <a:off x="461261" y="703603"/>
            <a:ext cx="49721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a:ea typeface="+mn-ea"/>
                <a:cs typeface="+mn-cs"/>
              </a:rPr>
              <a:t>CURRENT COST ESTIMATE - CONTRACT FOCUSED</a:t>
            </a:r>
          </a:p>
        </p:txBody>
      </p:sp>
      <p:sp>
        <p:nvSpPr>
          <p:cNvPr id="9" name="TextBox 8">
            <a:extLst>
              <a:ext uri="{FF2B5EF4-FFF2-40B4-BE49-F238E27FC236}">
                <a16:creationId xmlns:a16="http://schemas.microsoft.com/office/drawing/2014/main" id="{59C41461-B1D3-4583-8262-ACEE16F8B17F}"/>
              </a:ext>
            </a:extLst>
          </p:cNvPr>
          <p:cNvSpPr txBox="1"/>
          <p:nvPr/>
        </p:nvSpPr>
        <p:spPr>
          <a:xfrm>
            <a:off x="570287" y="5624590"/>
            <a:ext cx="8241819" cy="1065741"/>
          </a:xfrm>
          <a:prstGeom prst="rect">
            <a:avLst/>
          </a:prstGeom>
          <a:noFill/>
        </p:spPr>
        <p:txBody>
          <a:bodyPr wrap="square" rtlCol="0">
            <a:spAutoFit/>
          </a:bodyPr>
          <a:lstStyle/>
          <a:p>
            <a:pPr marL="228600" marR="0">
              <a:lnSpc>
                <a:spcPts val="960"/>
              </a:lnSpc>
              <a:spcBef>
                <a:spcPts val="0"/>
              </a:spcBef>
              <a:spcAft>
                <a:spcPts val="0"/>
              </a:spcAft>
              <a:tabLst>
                <a:tab pos="443865" algn="l"/>
              </a:tabLst>
            </a:pPr>
            <a:r>
              <a:rPr lang="en-US" sz="1100" dirty="0">
                <a:effectLst/>
                <a:latin typeface="Univers LT Std 47 Cn Lt"/>
                <a:ea typeface="Univers LT Std 47 Cn Lt"/>
                <a:cs typeface="Univers LT Std 47 Cn Lt"/>
              </a:rPr>
              <a:t>(1)	</a:t>
            </a:r>
            <a:r>
              <a:rPr lang="en-US" sz="1100" spc="15" dirty="0">
                <a:effectLst/>
                <a:latin typeface="Univers LT Std 47 Cn Lt"/>
                <a:ea typeface="Univers LT Std 47 Cn Lt"/>
                <a:cs typeface="Univers LT Std 47 Cn Lt"/>
              </a:rPr>
              <a:t>Estimated Cost represents current estimated cost </a:t>
            </a:r>
            <a:r>
              <a:rPr lang="en-US" sz="1100" dirty="0">
                <a:effectLst/>
                <a:latin typeface="Univers LT Std 47 Cn Lt"/>
                <a:ea typeface="Univers LT Std 47 Cn Lt"/>
                <a:cs typeface="Univers LT Std 47 Cn Lt"/>
              </a:rPr>
              <a:t>to </a:t>
            </a:r>
            <a:r>
              <a:rPr lang="en-US" sz="1100" spc="15" dirty="0">
                <a:effectLst/>
                <a:latin typeface="Univers LT Std 47 Cn Lt"/>
                <a:ea typeface="Univers LT Std 47 Cn Lt"/>
                <a:cs typeface="Univers LT Std 47 Cn Lt"/>
              </a:rPr>
              <a:t>complete each</a:t>
            </a:r>
            <a:r>
              <a:rPr lang="en-US" sz="1100" spc="5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contract.</a:t>
            </a:r>
            <a:endParaRPr lang="en-US" sz="1100" dirty="0">
              <a:effectLst/>
              <a:latin typeface="Univers LT Std 47 Cn Lt"/>
              <a:ea typeface="Univers LT Std 47 Cn Lt"/>
              <a:cs typeface="Univers LT Std 47 Cn Lt"/>
            </a:endParaRPr>
          </a:p>
          <a:p>
            <a:pPr marL="228600" marR="0">
              <a:spcBef>
                <a:spcPts val="0"/>
              </a:spcBef>
              <a:spcAft>
                <a:spcPts val="0"/>
              </a:spcAft>
              <a:tabLst>
                <a:tab pos="443865" algn="l"/>
              </a:tabLst>
            </a:pPr>
            <a:r>
              <a:rPr lang="en-US" sz="1100" dirty="0">
                <a:effectLst/>
                <a:latin typeface="Univers LT Std 47 Cn Lt"/>
                <a:ea typeface="Univers LT Std 47 Cn Lt"/>
                <a:cs typeface="Univers LT Std 47 Cn Lt"/>
              </a:rPr>
              <a:t>(2)	</a:t>
            </a:r>
            <a:r>
              <a:rPr lang="en-US" sz="1100" spc="15" dirty="0">
                <a:effectLst/>
                <a:latin typeface="Univers LT Std 47 Cn Lt"/>
                <a:ea typeface="Univers LT Std 47 Cn Lt"/>
                <a:cs typeface="Univers LT Std 47 Cn Lt"/>
              </a:rPr>
              <a:t>Expenditures include $12M deposit against North Contract – Civil.</a:t>
            </a:r>
            <a:endParaRPr lang="en-US" sz="1100" dirty="0">
              <a:effectLst/>
              <a:latin typeface="Univers LT Std 47 Cn Lt"/>
              <a:ea typeface="Univers LT Std 47 Cn Lt"/>
              <a:cs typeface="Univers LT Std 47 Cn Lt"/>
            </a:endParaRPr>
          </a:p>
          <a:p>
            <a:pPr marL="228600" marR="0">
              <a:spcBef>
                <a:spcPts val="40"/>
              </a:spcBef>
              <a:spcAft>
                <a:spcPts val="0"/>
              </a:spcAft>
              <a:tabLst>
                <a:tab pos="443865" algn="l"/>
              </a:tabLst>
            </a:pPr>
            <a:r>
              <a:rPr lang="en-US" sz="1100" dirty="0">
                <a:effectLst/>
                <a:latin typeface="Univers LT Std 47 Cn Lt"/>
                <a:ea typeface="Univers LT Std 47 Cn Lt"/>
                <a:cs typeface="Univers LT Std 47 Cn Lt"/>
              </a:rPr>
              <a:t>(3)	</a:t>
            </a:r>
            <a:r>
              <a:rPr lang="en-US" sz="1100" spc="15" dirty="0">
                <a:effectLst/>
                <a:latin typeface="Univers LT Std 47 Cn Lt"/>
                <a:ea typeface="Univers LT Std 47 Cn Lt"/>
                <a:cs typeface="Univers LT Std 47 Cn Lt"/>
              </a:rPr>
              <a:t>Percent completes shown </a:t>
            </a:r>
            <a:r>
              <a:rPr lang="en-US" sz="1100" spc="10" dirty="0">
                <a:effectLst/>
                <a:latin typeface="Univers LT Std 47 Cn Lt"/>
                <a:ea typeface="Univers LT Std 47 Cn Lt"/>
                <a:cs typeface="Univers LT Std 47 Cn Lt"/>
              </a:rPr>
              <a:t>are </a:t>
            </a:r>
            <a:r>
              <a:rPr lang="en-US" sz="1100" spc="15" dirty="0">
                <a:effectLst/>
                <a:latin typeface="Univers LT Std 47 Cn Lt"/>
                <a:ea typeface="Univers LT Std 47 Cn Lt"/>
                <a:cs typeface="Univers LT Std 47 Cn Lt"/>
              </a:rPr>
              <a:t>based </a:t>
            </a:r>
            <a:r>
              <a:rPr lang="en-US" sz="1100" dirty="0">
                <a:effectLst/>
                <a:latin typeface="Univers LT Std 47 Cn Lt"/>
                <a:ea typeface="Univers LT Std 47 Cn Lt"/>
                <a:cs typeface="Univers LT Std 47 Cn Lt"/>
              </a:rPr>
              <a:t>on </a:t>
            </a:r>
            <a:r>
              <a:rPr lang="en-US" sz="1100" spc="15" dirty="0">
                <a:effectLst/>
                <a:latin typeface="Univers LT Std 47 Cn Lt"/>
                <a:ea typeface="Univers LT Std 47 Cn Lt"/>
                <a:cs typeface="Univers LT Std 47 Cn Lt"/>
              </a:rPr>
              <a:t>qualitative assessment of physical % complete per milestones and schedule.</a:t>
            </a:r>
            <a:endParaRPr lang="en-US" sz="1100" dirty="0">
              <a:effectLst/>
              <a:latin typeface="Univers LT Std 47 Cn Lt"/>
              <a:ea typeface="Univers LT Std 47 Cn Lt"/>
              <a:cs typeface="Univers LT Std 47 Cn Lt"/>
            </a:endParaRPr>
          </a:p>
          <a:p>
            <a:r>
              <a:rPr lang="en-US" sz="1100" dirty="0">
                <a:latin typeface="Univers LT Std 47 Cn Lt"/>
                <a:ea typeface="Univers LT Std 47 Cn Lt"/>
                <a:cs typeface="Univers LT Std 47 Cn Lt"/>
              </a:rPr>
              <a:t>       </a:t>
            </a:r>
            <a:r>
              <a:rPr lang="en-US" sz="1100" dirty="0">
                <a:effectLst/>
                <a:latin typeface="Univers LT Std 47 Cn Lt"/>
                <a:ea typeface="Univers LT Std 47 Cn Lt"/>
                <a:cs typeface="Univers LT Std 47 Cn Lt"/>
              </a:rPr>
              <a:t>(4)  </a:t>
            </a:r>
            <a:r>
              <a:rPr lang="en-US" sz="1100" dirty="0">
                <a:solidFill>
                  <a:srgbClr val="40AD49"/>
                </a:solidFill>
                <a:effectLst/>
                <a:latin typeface="Wingdings 2" panose="05020102010507070707" pitchFamily="18" charset="2"/>
                <a:ea typeface="Univers LT Std 47 Cn Lt"/>
                <a:cs typeface="Univers LT Std 47 Cn Lt"/>
              </a:rPr>
              <a:t>Å</a:t>
            </a:r>
            <a:r>
              <a:rPr lang="en-US" sz="1100" spc="-100" dirty="0">
                <a:solidFill>
                  <a:srgbClr val="40AD49"/>
                </a:solidFill>
                <a:effectLst/>
                <a:latin typeface="Times New Roman" panose="02020603050405020304" pitchFamily="18" charset="0"/>
                <a:ea typeface="Univers LT Std 47 Cn Lt"/>
                <a:cs typeface="Univers LT Std 47 Cn Lt"/>
              </a:rPr>
              <a:t> </a:t>
            </a:r>
            <a:r>
              <a:rPr lang="en-US" sz="1100" dirty="0">
                <a:effectLst/>
                <a:latin typeface="Univers LT Std 47 Cn Lt"/>
                <a:ea typeface="Univers LT Std 47 Cn Lt"/>
                <a:cs typeface="Univers LT Std 47 Cn Lt"/>
              </a:rPr>
              <a:t>=</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Within</a:t>
            </a:r>
            <a:r>
              <a:rPr lang="en-US" sz="1100" spc="-20"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budget,</a:t>
            </a:r>
            <a:r>
              <a:rPr lang="en-US" sz="1100" spc="-15" dirty="0">
                <a:effectLst/>
                <a:latin typeface="Univers LT Std 47 Cn Lt"/>
                <a:ea typeface="Univers LT Std 47 Cn Lt"/>
                <a:cs typeface="Univers LT Std 47 Cn Lt"/>
              </a:rPr>
              <a:t> </a:t>
            </a:r>
            <a:r>
              <a:rPr lang="en-US" sz="1100" dirty="0">
                <a:solidFill>
                  <a:srgbClr val="E7C033"/>
                </a:solidFill>
                <a:effectLst/>
                <a:latin typeface="Wingdings 2" panose="05020102010507070707" pitchFamily="18" charset="2"/>
                <a:ea typeface="Univers LT Std 47 Cn Lt"/>
                <a:cs typeface="Univers LT Std 47 Cn Lt"/>
              </a:rPr>
              <a:t>Å</a:t>
            </a:r>
            <a:r>
              <a:rPr lang="en-US" sz="1100" spc="-95" dirty="0">
                <a:solidFill>
                  <a:srgbClr val="E7C033"/>
                </a:solidFill>
                <a:effectLst/>
                <a:latin typeface="Times New Roman" panose="02020603050405020304" pitchFamily="18" charset="0"/>
                <a:ea typeface="Univers LT Std 47 Cn Lt"/>
                <a:cs typeface="Univers LT Std 47 Cn Lt"/>
              </a:rPr>
              <a:t> </a:t>
            </a:r>
            <a:r>
              <a:rPr lang="en-US" sz="1100" dirty="0">
                <a:effectLst/>
                <a:latin typeface="Univers LT Std 47 Cn Lt"/>
                <a:ea typeface="Univers LT Std 47 Cn Lt"/>
                <a:cs typeface="Univers LT Std 47 Cn Lt"/>
              </a:rPr>
              <a:t>=</a:t>
            </a:r>
            <a:r>
              <a:rPr lang="en-US" sz="1100" spc="-20"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identified</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potential</a:t>
            </a:r>
            <a:r>
              <a:rPr lang="en-US" sz="1100" spc="-15" dirty="0">
                <a:effectLst/>
                <a:latin typeface="Univers LT Std 47 Cn Lt"/>
                <a:ea typeface="Univers LT Std 47 Cn Lt"/>
                <a:cs typeface="Univers LT Std 47 Cn Lt"/>
              </a:rPr>
              <a:t> </a:t>
            </a:r>
            <a:r>
              <a:rPr lang="en-US" sz="1100" spc="10" dirty="0">
                <a:effectLst/>
                <a:latin typeface="Univers LT Std 47 Cn Lt"/>
                <a:ea typeface="Univers LT Std 47 Cn Lt"/>
                <a:cs typeface="Univers LT Std 47 Cn Lt"/>
              </a:rPr>
              <a:t>risks</a:t>
            </a:r>
            <a:r>
              <a:rPr lang="en-US" sz="1100" spc="-20"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that</a:t>
            </a:r>
            <a:r>
              <a:rPr lang="en-US" sz="1100" spc="-15" dirty="0">
                <a:effectLst/>
                <a:latin typeface="Univers LT Std 47 Cn Lt"/>
                <a:ea typeface="Univers LT Std 47 Cn Lt"/>
                <a:cs typeface="Univers LT Std 47 Cn Lt"/>
              </a:rPr>
              <a:t> </a:t>
            </a:r>
            <a:r>
              <a:rPr lang="en-US" sz="1100" spc="10" dirty="0">
                <a:effectLst/>
                <a:latin typeface="Univers LT Std 47 Cn Lt"/>
                <a:ea typeface="Univers LT Std 47 Cn Lt"/>
                <a:cs typeface="Univers LT Std 47 Cn Lt"/>
              </a:rPr>
              <a:t>may</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significantly</a:t>
            </a:r>
            <a:r>
              <a:rPr lang="en-US" sz="1100" spc="-20"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exceed</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budget</a:t>
            </a:r>
            <a:r>
              <a:rPr lang="en-US" sz="1100" spc="-15" dirty="0">
                <a:effectLst/>
                <a:latin typeface="Univers LT Std 47 Cn Lt"/>
                <a:ea typeface="Univers LT Std 47 Cn Lt"/>
                <a:cs typeface="Univers LT Std 47 Cn Lt"/>
              </a:rPr>
              <a:t> </a:t>
            </a:r>
            <a:r>
              <a:rPr lang="en-US" sz="1100" dirty="0">
                <a:effectLst/>
                <a:latin typeface="Univers LT Std 47 Cn Lt"/>
                <a:ea typeface="Univers LT Std 47 Cn Lt"/>
                <a:cs typeface="Univers LT Std 47 Cn Lt"/>
              </a:rPr>
              <a:t>if</a:t>
            </a:r>
            <a:r>
              <a:rPr lang="en-US" sz="1100" spc="-20" dirty="0">
                <a:effectLst/>
                <a:latin typeface="Univers LT Std 47 Cn Lt"/>
                <a:ea typeface="Univers LT Std 47 Cn Lt"/>
                <a:cs typeface="Univers LT Std 47 Cn Lt"/>
              </a:rPr>
              <a:t> </a:t>
            </a:r>
            <a:r>
              <a:rPr lang="en-US" sz="1100" spc="10" dirty="0">
                <a:effectLst/>
                <a:latin typeface="Univers LT Std 47 Cn Lt"/>
                <a:ea typeface="Univers LT Std 47 Cn Lt"/>
                <a:cs typeface="Univers LT Std 47 Cn Lt"/>
              </a:rPr>
              <a:t>not</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mitigated,</a:t>
            </a:r>
            <a:r>
              <a:rPr lang="en-US" sz="1100" spc="-15" dirty="0">
                <a:effectLst/>
                <a:latin typeface="Univers LT Std 47 Cn Lt"/>
                <a:ea typeface="Univers LT Std 47 Cn Lt"/>
                <a:cs typeface="Univers LT Std 47 Cn Lt"/>
              </a:rPr>
              <a:t> </a:t>
            </a:r>
          </a:p>
          <a:p>
            <a:r>
              <a:rPr lang="en-US" sz="1100" spc="-15" dirty="0">
                <a:solidFill>
                  <a:srgbClr val="D2232A"/>
                </a:solidFill>
                <a:effectLst/>
                <a:latin typeface="Univers LT Std 47 Cn Lt"/>
                <a:ea typeface="Univers LT Std 47 Cn Lt"/>
                <a:cs typeface="Univers LT Std 47 Cn Lt"/>
              </a:rPr>
              <a:t>              </a:t>
            </a:r>
            <a:r>
              <a:rPr lang="en-US" sz="1100" spc="-15" dirty="0">
                <a:solidFill>
                  <a:srgbClr val="D2232A"/>
                </a:solidFill>
                <a:latin typeface="Univers LT Std 47 Cn Lt"/>
                <a:ea typeface="Univers LT Std 47 Cn Lt"/>
                <a:cs typeface="Univers LT Std 47 Cn Lt"/>
              </a:rPr>
              <a:t> </a:t>
            </a:r>
            <a:r>
              <a:rPr lang="en-US" sz="1100" dirty="0">
                <a:solidFill>
                  <a:srgbClr val="D2232A"/>
                </a:solidFill>
                <a:effectLst/>
                <a:latin typeface="Wingdings 2" panose="05020102010507070707" pitchFamily="18" charset="2"/>
                <a:ea typeface="Univers LT Std 47 Cn Lt"/>
                <a:cs typeface="Univers LT Std 47 Cn Lt"/>
              </a:rPr>
              <a:t>Å</a:t>
            </a:r>
            <a:r>
              <a:rPr lang="en-US" sz="1100" spc="-100" dirty="0">
                <a:solidFill>
                  <a:srgbClr val="D2232A"/>
                </a:solidFill>
                <a:effectLst/>
                <a:latin typeface="Times New Roman" panose="02020603050405020304" pitchFamily="18" charset="0"/>
                <a:ea typeface="Univers LT Std 47 Cn Lt"/>
                <a:cs typeface="Univers LT Std 47 Cn Lt"/>
              </a:rPr>
              <a:t> </a:t>
            </a:r>
            <a:r>
              <a:rPr lang="en-US" sz="1100" dirty="0">
                <a:effectLst/>
                <a:latin typeface="Univers LT Std 47 Cn Lt"/>
                <a:ea typeface="Univers LT Std 47 Cn Lt"/>
                <a:cs typeface="Univers LT Std 47 Cn Lt"/>
              </a:rPr>
              <a:t>=</a:t>
            </a:r>
            <a:r>
              <a:rPr lang="en-US" sz="1100" spc="-15" dirty="0">
                <a:effectLst/>
                <a:latin typeface="Univers LT Std 47 Cn Lt"/>
                <a:ea typeface="Univers LT Std 47 Cn Lt"/>
                <a:cs typeface="Univers LT Std 47 Cn Lt"/>
              </a:rPr>
              <a:t> </a:t>
            </a:r>
            <a:r>
              <a:rPr lang="en-US" sz="1100" spc="20" dirty="0">
                <a:effectLst/>
                <a:latin typeface="Univers LT Std 47 Cn Lt"/>
                <a:ea typeface="Univers LT Std 47 Cn Lt"/>
                <a:cs typeface="Univers LT Std 47 Cn Lt"/>
              </a:rPr>
              <a:t>Known</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impacts</a:t>
            </a:r>
            <a:r>
              <a:rPr lang="en-US" sz="1100" spc="-20" dirty="0">
                <a:effectLst/>
                <a:latin typeface="Univers LT Std 47 Cn Lt"/>
                <a:ea typeface="Univers LT Std 47 Cn Lt"/>
                <a:cs typeface="Univers LT Std 47 Cn Lt"/>
              </a:rPr>
              <a:t> </a:t>
            </a:r>
            <a:r>
              <a:rPr lang="en-US" sz="1100" dirty="0">
                <a:effectLst/>
                <a:latin typeface="Univers LT Std 47 Cn Lt"/>
                <a:ea typeface="Univers LT Std 47 Cn Lt"/>
                <a:cs typeface="Univers LT Std 47 Cn Lt"/>
              </a:rPr>
              <a:t>to</a:t>
            </a:r>
            <a:r>
              <a:rPr lang="en-US" sz="1100" spc="-15" dirty="0">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budget</a:t>
            </a:r>
            <a:r>
              <a:rPr lang="en-US" sz="1100" spc="-20" dirty="0">
                <a:effectLst/>
                <a:latin typeface="Univers LT Std 47 Cn Lt"/>
                <a:ea typeface="Univers LT Std 47 Cn Lt"/>
                <a:cs typeface="Univers LT Std 47 Cn Lt"/>
              </a:rPr>
              <a:t> </a:t>
            </a:r>
            <a:r>
              <a:rPr lang="en-US" sz="1100" dirty="0">
                <a:effectLst/>
                <a:latin typeface="Univers LT Std 47 Cn Lt"/>
                <a:ea typeface="Univers LT Std 47 Cn Lt"/>
                <a:cs typeface="Univers LT Std 47 Cn Lt"/>
              </a:rPr>
              <a:t>-</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changes</a:t>
            </a:r>
            <a:r>
              <a:rPr lang="en-US" sz="1100" spc="-15" dirty="0">
                <a:effectLst/>
                <a:latin typeface="Univers LT Std 47 Cn Lt"/>
                <a:ea typeface="Univers LT Std 47 Cn Lt"/>
                <a:cs typeface="Univers LT Std 47 Cn Lt"/>
              </a:rPr>
              <a:t> </a:t>
            </a:r>
            <a:r>
              <a:rPr lang="en-US" sz="1100" spc="15" dirty="0">
                <a:effectLst/>
                <a:latin typeface="Univers LT Std 47 Cn Lt"/>
                <a:ea typeface="Univers LT Std 47 Cn Lt"/>
                <a:cs typeface="Univers LT Std 47 Cn Lt"/>
              </a:rPr>
              <a:t>forthcoming.</a:t>
            </a:r>
          </a:p>
          <a:p>
            <a:pPr marL="457200" marR="371475" indent="-228600">
              <a:lnSpc>
                <a:spcPct val="103000"/>
              </a:lnSpc>
              <a:spcBef>
                <a:spcPts val="40"/>
              </a:spcBef>
              <a:spcAft>
                <a:spcPts val="0"/>
              </a:spcAft>
              <a:buAutoNum type="arabicParenBoth" startAt="5"/>
              <a:tabLst>
                <a:tab pos="443865" algn="l"/>
              </a:tabLst>
            </a:pPr>
            <a:r>
              <a:rPr lang="en-US" sz="1100" spc="15" dirty="0">
                <a:effectLst/>
                <a:latin typeface="Univers LT Std 47 Cn Lt"/>
                <a:ea typeface="Univers LT Std 47 Cn Lt"/>
                <a:cs typeface="Univers LT Std 47 Cn Lt"/>
              </a:rPr>
              <a:t>Assume 100% utilization of Project Contingency in overall estimated cost of project</a:t>
            </a:r>
          </a:p>
        </p:txBody>
      </p:sp>
      <p:pic>
        <p:nvPicPr>
          <p:cNvPr id="4" name="Picture 3">
            <a:extLst>
              <a:ext uri="{FF2B5EF4-FFF2-40B4-BE49-F238E27FC236}">
                <a16:creationId xmlns:a16="http://schemas.microsoft.com/office/drawing/2014/main" id="{C85D79CA-B95E-4CAD-8BF2-DDDBE4DFE21E}"/>
              </a:ext>
            </a:extLst>
          </p:cNvPr>
          <p:cNvPicPr>
            <a:picLocks noChangeAspect="1"/>
          </p:cNvPicPr>
          <p:nvPr/>
        </p:nvPicPr>
        <p:blipFill>
          <a:blip r:embed="rId2"/>
          <a:stretch>
            <a:fillRect/>
          </a:stretch>
        </p:blipFill>
        <p:spPr>
          <a:xfrm>
            <a:off x="678969" y="1445152"/>
            <a:ext cx="7786062" cy="4380883"/>
          </a:xfrm>
          <a:prstGeom prst="rect">
            <a:avLst/>
          </a:prstGeom>
        </p:spPr>
      </p:pic>
    </p:spTree>
    <p:extLst>
      <p:ext uri="{BB962C8B-B14F-4D97-AF65-F5344CB8AC3E}">
        <p14:creationId xmlns:p14="http://schemas.microsoft.com/office/powerpoint/2010/main" val="360331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9919DB-BD5A-4A92-A0EE-D46E70F3FE84}"/>
              </a:ext>
            </a:extLst>
          </p:cNvPr>
          <p:cNvPicPr>
            <a:picLocks noChangeAspect="1"/>
          </p:cNvPicPr>
          <p:nvPr/>
        </p:nvPicPr>
        <p:blipFill>
          <a:blip r:embed="rId2"/>
          <a:stretch>
            <a:fillRect/>
          </a:stretch>
        </p:blipFill>
        <p:spPr>
          <a:xfrm>
            <a:off x="1889761" y="1512127"/>
            <a:ext cx="5225144" cy="3833746"/>
          </a:xfrm>
          <a:prstGeom prst="rect">
            <a:avLst/>
          </a:prstGeom>
        </p:spPr>
      </p:pic>
      <p:sp>
        <p:nvSpPr>
          <p:cNvPr id="2" name="Slide Number Placeholder 1">
            <a:extLst>
              <a:ext uri="{FF2B5EF4-FFF2-40B4-BE49-F238E27FC236}">
                <a16:creationId xmlns:a16="http://schemas.microsoft.com/office/drawing/2014/main" id="{1567163E-AB9F-4A3C-AE00-25E6FD2F68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F3C2F-AE62-4A5A-82F1-0327CBADD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E2C490FD-E363-4979-8818-8694FF3B930E}"/>
              </a:ext>
            </a:extLst>
          </p:cNvPr>
          <p:cNvSpPr/>
          <p:nvPr/>
        </p:nvSpPr>
        <p:spPr>
          <a:xfrm>
            <a:off x="470431" y="688709"/>
            <a:ext cx="49721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alibri"/>
                <a:ea typeface="+mn-ea"/>
                <a:cs typeface="+mn-cs"/>
              </a:rPr>
              <a:t>CURRENT CONTINGENCY BALANCE</a:t>
            </a:r>
          </a:p>
        </p:txBody>
      </p:sp>
      <p:sp>
        <p:nvSpPr>
          <p:cNvPr id="7" name="TextBox 6">
            <a:extLst>
              <a:ext uri="{FF2B5EF4-FFF2-40B4-BE49-F238E27FC236}">
                <a16:creationId xmlns:a16="http://schemas.microsoft.com/office/drawing/2014/main" id="{3B8CA58E-8E71-40DD-8D87-8CFBA886A627}"/>
              </a:ext>
            </a:extLst>
          </p:cNvPr>
          <p:cNvSpPr txBox="1"/>
          <p:nvPr/>
        </p:nvSpPr>
        <p:spPr>
          <a:xfrm>
            <a:off x="769960" y="5513343"/>
            <a:ext cx="7764439" cy="851515"/>
          </a:xfrm>
          <a:prstGeom prst="rect">
            <a:avLst/>
          </a:prstGeom>
          <a:noFill/>
        </p:spPr>
        <p:txBody>
          <a:bodyPr wrap="square" rtlCol="0">
            <a:spAutoFit/>
          </a:bodyPr>
          <a:lstStyle/>
          <a:p>
            <a:pPr marL="285750" indent="-285750">
              <a:spcAft>
                <a:spcPts val="400"/>
              </a:spcAft>
              <a:buClr>
                <a:srgbClr val="FFC000"/>
              </a:buClr>
              <a:buFont typeface="Arial" panose="020B0604020202020204" pitchFamily="34" charset="0"/>
              <a:buChar char="•"/>
            </a:pPr>
            <a:r>
              <a:rPr lang="en-US" dirty="0"/>
              <a:t>Contingency expended includes the following:</a:t>
            </a:r>
          </a:p>
          <a:p>
            <a:pPr marL="742950" lvl="1" indent="-285750">
              <a:spcAft>
                <a:spcPts val="400"/>
              </a:spcAft>
              <a:buClr>
                <a:srgbClr val="FFC000"/>
              </a:buClr>
              <a:buFont typeface="Arial" panose="020B0604020202020204" pitchFamily="34" charset="0"/>
              <a:buChar char="•"/>
            </a:pPr>
            <a:r>
              <a:rPr lang="en-US" sz="1400" dirty="0"/>
              <a:t>New contract change orders for various reasons including, barrier foundation revisions, grade revisions, maintenance of landscape areas, and miscellaneous signage issues</a:t>
            </a:r>
          </a:p>
        </p:txBody>
      </p:sp>
      <p:cxnSp>
        <p:nvCxnSpPr>
          <p:cNvPr id="6" name="Straight Arrow Connector 5">
            <a:extLst>
              <a:ext uri="{FF2B5EF4-FFF2-40B4-BE49-F238E27FC236}">
                <a16:creationId xmlns:a16="http://schemas.microsoft.com/office/drawing/2014/main" id="{A714AEB4-B7A7-44B3-B055-47172F1EAB2A}"/>
              </a:ext>
            </a:extLst>
          </p:cNvPr>
          <p:cNvCxnSpPr>
            <a:cxnSpLocks/>
          </p:cNvCxnSpPr>
          <p:nvPr/>
        </p:nvCxnSpPr>
        <p:spPr>
          <a:xfrm flipH="1">
            <a:off x="6330919" y="4407182"/>
            <a:ext cx="243840" cy="17562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7275B27-5FF0-4C15-A159-5844484A4AB7}"/>
              </a:ext>
            </a:extLst>
          </p:cNvPr>
          <p:cNvSpPr txBox="1"/>
          <p:nvPr/>
        </p:nvSpPr>
        <p:spPr>
          <a:xfrm>
            <a:off x="6410385" y="4210385"/>
            <a:ext cx="531435" cy="261610"/>
          </a:xfrm>
          <a:prstGeom prst="rect">
            <a:avLst/>
          </a:prstGeom>
          <a:noFill/>
        </p:spPr>
        <p:txBody>
          <a:bodyPr wrap="square" rtlCol="0">
            <a:spAutoFit/>
          </a:bodyPr>
          <a:lstStyle/>
          <a:p>
            <a:r>
              <a:rPr lang="en-US" sz="1100" b="1" dirty="0">
                <a:solidFill>
                  <a:schemeClr val="accent5"/>
                </a:solidFill>
              </a:rPr>
              <a:t>$0.19</a:t>
            </a:r>
          </a:p>
        </p:txBody>
      </p:sp>
    </p:spTree>
    <p:extLst>
      <p:ext uri="{BB962C8B-B14F-4D97-AF65-F5344CB8AC3E}">
        <p14:creationId xmlns:p14="http://schemas.microsoft.com/office/powerpoint/2010/main" val="35406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414" y="2567225"/>
            <a:ext cx="6651172" cy="2292935"/>
          </a:xfrm>
          <a:prstGeom prst="rect">
            <a:avLst/>
          </a:prstGeom>
          <a:noFill/>
        </p:spPr>
        <p:txBody>
          <a:bodyPr wrap="square" rtlCol="0">
            <a:spAutoFit/>
          </a:bodyPr>
          <a:lstStyle/>
          <a:p>
            <a:pPr marL="347663" lvl="1" indent="-219075">
              <a:spcAft>
                <a:spcPts val="600"/>
              </a:spcAft>
              <a:buClr>
                <a:schemeClr val="accent4"/>
              </a:buClr>
              <a:buFont typeface="Arial" panose="020B0604020202020204" pitchFamily="34" charset="0"/>
              <a:buChar char="•"/>
            </a:pPr>
            <a:r>
              <a:rPr lang="en-US" sz="3200" b="1" dirty="0"/>
              <a:t>Construction Progress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Project Spotlight</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Public Outreach Activities</a:t>
            </a:r>
          </a:p>
          <a:p>
            <a:pPr marL="347663" lvl="1" indent="-219075">
              <a:spcAft>
                <a:spcPts val="600"/>
              </a:spcAft>
              <a:buClr>
                <a:schemeClr val="accent4"/>
              </a:buClr>
              <a:buFont typeface="Arial" panose="020B0604020202020204" pitchFamily="34" charset="0"/>
              <a:buChar char="•"/>
            </a:pPr>
            <a:r>
              <a:rPr lang="en-US" sz="3200" dirty="0">
                <a:solidFill>
                  <a:schemeClr val="bg1">
                    <a:lumMod val="75000"/>
                  </a:schemeClr>
                </a:solidFill>
              </a:rPr>
              <a:t>Financial and Risk Status</a:t>
            </a:r>
            <a:endParaRPr lang="en-US" sz="3200" b="1" dirty="0">
              <a:solidFill>
                <a:schemeClr val="bg1">
                  <a:lumMod val="75000"/>
                </a:schemeClr>
              </a:solidFill>
            </a:endParaRPr>
          </a:p>
        </p:txBody>
      </p:sp>
    </p:spTree>
    <p:extLst>
      <p:ext uri="{BB962C8B-B14F-4D97-AF65-F5344CB8AC3E}">
        <p14:creationId xmlns:p14="http://schemas.microsoft.com/office/powerpoint/2010/main" val="8216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49B486F-E6EF-46F9-8179-E27E6FF86110}"/>
              </a:ext>
            </a:extLst>
          </p:cNvPr>
          <p:cNvGraphicFramePr>
            <a:graphicFrameLocks/>
          </p:cNvGraphicFramePr>
          <p:nvPr/>
        </p:nvGraphicFramePr>
        <p:xfrm>
          <a:off x="916622" y="1655309"/>
          <a:ext cx="7310755" cy="470852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79083BFE-1B58-477A-8A63-94075E45634B}"/>
              </a:ext>
            </a:extLst>
          </p:cNvPr>
          <p:cNvSpPr>
            <a:spLocks noGrp="1"/>
          </p:cNvSpPr>
          <p:nvPr>
            <p:ph type="sldNum" sz="quarter" idx="12"/>
          </p:nvPr>
        </p:nvSpPr>
        <p:spPr/>
        <p:txBody>
          <a:bodyPr/>
          <a:lstStyle/>
          <a:p>
            <a:fld id="{8F4F3C2F-AE62-4A5A-82F1-0327CBADDEA5}" type="slidenum">
              <a:rPr lang="en-US" smtClean="0"/>
              <a:pPr/>
              <a:t>30</a:t>
            </a:fld>
            <a:endParaRPr lang="en-US"/>
          </a:p>
        </p:txBody>
      </p:sp>
      <p:pic>
        <p:nvPicPr>
          <p:cNvPr id="52" name="Picture 51">
            <a:extLst>
              <a:ext uri="{FF2B5EF4-FFF2-40B4-BE49-F238E27FC236}">
                <a16:creationId xmlns:a16="http://schemas.microsoft.com/office/drawing/2014/main" id="{38CE5C9F-76B8-4780-9D0D-B2D71467EABB}"/>
              </a:ext>
            </a:extLst>
          </p:cNvPr>
          <p:cNvPicPr>
            <a:picLocks noChangeAspect="1"/>
          </p:cNvPicPr>
          <p:nvPr/>
        </p:nvPicPr>
        <p:blipFill>
          <a:blip r:embed="rId3"/>
          <a:stretch>
            <a:fillRect/>
          </a:stretch>
        </p:blipFill>
        <p:spPr>
          <a:xfrm>
            <a:off x="2303994" y="2916249"/>
            <a:ext cx="506012" cy="268247"/>
          </a:xfrm>
          <a:prstGeom prst="rect">
            <a:avLst/>
          </a:prstGeom>
        </p:spPr>
      </p:pic>
      <p:pic>
        <p:nvPicPr>
          <p:cNvPr id="53" name="Picture 52">
            <a:extLst>
              <a:ext uri="{FF2B5EF4-FFF2-40B4-BE49-F238E27FC236}">
                <a16:creationId xmlns:a16="http://schemas.microsoft.com/office/drawing/2014/main" id="{4ACAA4F5-6790-4886-BCBA-ACCFC750EFCD}"/>
              </a:ext>
            </a:extLst>
          </p:cNvPr>
          <p:cNvPicPr>
            <a:picLocks noChangeAspect="1"/>
          </p:cNvPicPr>
          <p:nvPr/>
        </p:nvPicPr>
        <p:blipFill>
          <a:blip r:embed="rId4"/>
          <a:stretch>
            <a:fillRect/>
          </a:stretch>
        </p:blipFill>
        <p:spPr>
          <a:xfrm>
            <a:off x="2303994" y="3190337"/>
            <a:ext cx="451143" cy="237765"/>
          </a:xfrm>
          <a:prstGeom prst="rect">
            <a:avLst/>
          </a:prstGeom>
        </p:spPr>
      </p:pic>
      <p:pic>
        <p:nvPicPr>
          <p:cNvPr id="55" name="Picture 54">
            <a:extLst>
              <a:ext uri="{FF2B5EF4-FFF2-40B4-BE49-F238E27FC236}">
                <a16:creationId xmlns:a16="http://schemas.microsoft.com/office/drawing/2014/main" id="{70C08CD0-C396-401B-9F2B-FE8766DF8CCF}"/>
              </a:ext>
            </a:extLst>
          </p:cNvPr>
          <p:cNvPicPr>
            <a:picLocks noChangeAspect="1"/>
          </p:cNvPicPr>
          <p:nvPr/>
        </p:nvPicPr>
        <p:blipFill>
          <a:blip r:embed="rId5"/>
          <a:stretch>
            <a:fillRect/>
          </a:stretch>
        </p:blipFill>
        <p:spPr>
          <a:xfrm>
            <a:off x="3923423" y="3193489"/>
            <a:ext cx="390178" cy="237765"/>
          </a:xfrm>
          <a:prstGeom prst="rect">
            <a:avLst/>
          </a:prstGeom>
        </p:spPr>
      </p:pic>
      <p:pic>
        <p:nvPicPr>
          <p:cNvPr id="5" name="Picture 4">
            <a:extLst>
              <a:ext uri="{FF2B5EF4-FFF2-40B4-BE49-F238E27FC236}">
                <a16:creationId xmlns:a16="http://schemas.microsoft.com/office/drawing/2014/main" id="{C347BFCA-0FFE-4EA6-BDBA-A29D9080EC03}"/>
              </a:ext>
            </a:extLst>
          </p:cNvPr>
          <p:cNvPicPr>
            <a:picLocks noChangeAspect="1"/>
          </p:cNvPicPr>
          <p:nvPr/>
        </p:nvPicPr>
        <p:blipFill>
          <a:blip r:embed="rId6"/>
          <a:stretch>
            <a:fillRect/>
          </a:stretch>
        </p:blipFill>
        <p:spPr>
          <a:xfrm>
            <a:off x="3865506" y="2922345"/>
            <a:ext cx="506012" cy="262151"/>
          </a:xfrm>
          <a:prstGeom prst="rect">
            <a:avLst/>
          </a:prstGeom>
        </p:spPr>
      </p:pic>
      <p:sp>
        <p:nvSpPr>
          <p:cNvPr id="14" name="TextBox 17">
            <a:extLst>
              <a:ext uri="{FF2B5EF4-FFF2-40B4-BE49-F238E27FC236}">
                <a16:creationId xmlns:a16="http://schemas.microsoft.com/office/drawing/2014/main" id="{91504671-9CE4-4384-8C8E-773C2CC2BBC3}"/>
              </a:ext>
            </a:extLst>
          </p:cNvPr>
          <p:cNvSpPr txBox="1"/>
          <p:nvPr/>
        </p:nvSpPr>
        <p:spPr>
          <a:xfrm>
            <a:off x="6968881" y="2922345"/>
            <a:ext cx="508344"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dirty="0">
                <a:solidFill>
                  <a:schemeClr val="bg1"/>
                </a:solidFill>
              </a:rPr>
              <a:t>18.16</a:t>
            </a:r>
          </a:p>
        </p:txBody>
      </p:sp>
      <p:sp>
        <p:nvSpPr>
          <p:cNvPr id="15" name="TextBox 13">
            <a:extLst>
              <a:ext uri="{FF2B5EF4-FFF2-40B4-BE49-F238E27FC236}">
                <a16:creationId xmlns:a16="http://schemas.microsoft.com/office/drawing/2014/main" id="{5526967B-66E7-4BBE-9C4A-D1A93E8361B4}"/>
              </a:ext>
            </a:extLst>
          </p:cNvPr>
          <p:cNvSpPr txBox="1"/>
          <p:nvPr/>
        </p:nvSpPr>
        <p:spPr>
          <a:xfrm>
            <a:off x="7027583" y="3186905"/>
            <a:ext cx="390941" cy="1714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a:solidFill>
                  <a:schemeClr val="bg1"/>
                </a:solidFill>
              </a:rPr>
              <a:t>5.14</a:t>
            </a:r>
          </a:p>
        </p:txBody>
      </p:sp>
      <p:sp>
        <p:nvSpPr>
          <p:cNvPr id="10" name="Rectangle 9">
            <a:extLst>
              <a:ext uri="{FF2B5EF4-FFF2-40B4-BE49-F238E27FC236}">
                <a16:creationId xmlns:a16="http://schemas.microsoft.com/office/drawing/2014/main" id="{9FC94429-6A11-416D-9E35-08AB5E5276CE}"/>
              </a:ext>
            </a:extLst>
          </p:cNvPr>
          <p:cNvSpPr/>
          <p:nvPr/>
        </p:nvSpPr>
        <p:spPr>
          <a:xfrm>
            <a:off x="470431" y="688709"/>
            <a:ext cx="49721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alibri"/>
                <a:ea typeface="+mn-ea"/>
                <a:cs typeface="+mn-cs"/>
              </a:rPr>
              <a:t>RISK MANAGEMENT – CIVIL CONTRACT</a:t>
            </a:r>
          </a:p>
        </p:txBody>
      </p:sp>
    </p:spTree>
    <p:extLst>
      <p:ext uri="{BB962C8B-B14F-4D97-AF65-F5344CB8AC3E}">
        <p14:creationId xmlns:p14="http://schemas.microsoft.com/office/powerpoint/2010/main" val="369408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1699F-DFF0-49F5-91CF-66AA51FFC6D7}"/>
              </a:ext>
            </a:extLst>
          </p:cNvPr>
          <p:cNvSpPr>
            <a:spLocks noGrp="1"/>
          </p:cNvSpPr>
          <p:nvPr>
            <p:ph type="sldNum" sz="quarter" idx="12"/>
          </p:nvPr>
        </p:nvSpPr>
        <p:spPr/>
        <p:txBody>
          <a:bodyPr/>
          <a:lstStyle/>
          <a:p>
            <a:fld id="{8F4F3C2F-AE62-4A5A-82F1-0327CBADDEA5}" type="slidenum">
              <a:rPr lang="en-US" smtClean="0"/>
              <a:pPr/>
              <a:t>31</a:t>
            </a:fld>
            <a:endParaRPr lang="en-US"/>
          </a:p>
        </p:txBody>
      </p:sp>
      <p:pic>
        <p:nvPicPr>
          <p:cNvPr id="4" name="Picture 3">
            <a:extLst>
              <a:ext uri="{FF2B5EF4-FFF2-40B4-BE49-F238E27FC236}">
                <a16:creationId xmlns:a16="http://schemas.microsoft.com/office/drawing/2014/main" id="{394274B5-09E1-4711-8C08-21839B194EE5}"/>
              </a:ext>
            </a:extLst>
          </p:cNvPr>
          <p:cNvPicPr>
            <a:picLocks noChangeAspect="1"/>
          </p:cNvPicPr>
          <p:nvPr/>
        </p:nvPicPr>
        <p:blipFill>
          <a:blip r:embed="rId2"/>
          <a:stretch>
            <a:fillRect/>
          </a:stretch>
        </p:blipFill>
        <p:spPr>
          <a:xfrm>
            <a:off x="906987" y="1706880"/>
            <a:ext cx="7330026" cy="4656950"/>
          </a:xfrm>
          <a:prstGeom prst="rect">
            <a:avLst/>
          </a:prstGeom>
        </p:spPr>
      </p:pic>
      <p:sp>
        <p:nvSpPr>
          <p:cNvPr id="5" name="Rectangle 4">
            <a:extLst>
              <a:ext uri="{FF2B5EF4-FFF2-40B4-BE49-F238E27FC236}">
                <a16:creationId xmlns:a16="http://schemas.microsoft.com/office/drawing/2014/main" id="{684A511B-7D61-4557-BC84-9DBA47C52FBB}"/>
              </a:ext>
            </a:extLst>
          </p:cNvPr>
          <p:cNvSpPr/>
          <p:nvPr/>
        </p:nvSpPr>
        <p:spPr>
          <a:xfrm>
            <a:off x="470431" y="688709"/>
            <a:ext cx="49721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alibri"/>
                <a:ea typeface="+mn-ea"/>
                <a:cs typeface="+mn-cs"/>
              </a:rPr>
              <a:t>RISK MANAGEMENT – TOLL CONTRACT</a:t>
            </a:r>
          </a:p>
        </p:txBody>
      </p:sp>
    </p:spTree>
    <p:extLst>
      <p:ext uri="{BB962C8B-B14F-4D97-AF65-F5344CB8AC3E}">
        <p14:creationId xmlns:p14="http://schemas.microsoft.com/office/powerpoint/2010/main" val="3582993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35DBB-EF03-4476-9AA1-06A476BA45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F3C2F-AE62-4A5A-82F1-0327CBADD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780DBD5-9439-4D93-AB8C-6DB67300EAE7}"/>
              </a:ext>
            </a:extLst>
          </p:cNvPr>
          <p:cNvSpPr txBox="1"/>
          <p:nvPr/>
        </p:nvSpPr>
        <p:spPr>
          <a:xfrm>
            <a:off x="670429" y="2855197"/>
            <a:ext cx="7920739"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
                <a:srgbClr val="ED7D31"/>
              </a:buClr>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Questions?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73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6457950" y="6356351"/>
            <a:ext cx="2057400" cy="365125"/>
          </a:xfrm>
        </p:spPr>
        <p:txBody>
          <a:bodyPr/>
          <a:lstStyle/>
          <a:p>
            <a:fld id="{8F4F3C2F-AE62-4A5A-82F1-0327CBADDEA5}" type="slidenum">
              <a:rPr lang="en-US" smtClean="0"/>
              <a:pPr/>
              <a:t>4</a:t>
            </a:fld>
            <a:endParaRPr lang="en-US" dirty="0"/>
          </a:p>
        </p:txBody>
      </p:sp>
      <p:sp>
        <p:nvSpPr>
          <p:cNvPr id="5" name="Rectangle 4">
            <a:extLst>
              <a:ext uri="{FF2B5EF4-FFF2-40B4-BE49-F238E27FC236}">
                <a16:creationId xmlns:a16="http://schemas.microsoft.com/office/drawing/2014/main" id="{4564D01D-30F7-472A-9986-C8FE918598BD}"/>
              </a:ext>
            </a:extLst>
          </p:cNvPr>
          <p:cNvSpPr/>
          <p:nvPr/>
        </p:nvSpPr>
        <p:spPr>
          <a:xfrm>
            <a:off x="450886" y="692480"/>
            <a:ext cx="4346918" cy="430887"/>
          </a:xfrm>
          <a:prstGeom prst="rect">
            <a:avLst/>
          </a:prstGeom>
        </p:spPr>
        <p:txBody>
          <a:bodyPr wrap="square">
            <a:spAutoFit/>
          </a:bodyPr>
          <a:lstStyle/>
          <a:p>
            <a:r>
              <a:rPr lang="en-US" sz="2200" b="1" dirty="0">
                <a:solidFill>
                  <a:schemeClr val="accent4"/>
                </a:solidFill>
              </a:rPr>
              <a:t>PROJECT LIMITS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41868" y="1736558"/>
            <a:ext cx="8060264" cy="4533899"/>
          </a:xfrm>
          <a:prstGeom prst="rect">
            <a:avLst/>
          </a:prstGeom>
          <a:ln>
            <a:solidFill>
              <a:schemeClr val="tx1"/>
            </a:solidFill>
          </a:ln>
        </p:spPr>
      </p:pic>
    </p:spTree>
    <p:extLst>
      <p:ext uri="{BB962C8B-B14F-4D97-AF65-F5344CB8AC3E}">
        <p14:creationId xmlns:p14="http://schemas.microsoft.com/office/powerpoint/2010/main" val="16321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148" y="3847064"/>
            <a:ext cx="9163214" cy="1690490"/>
          </a:xfrm>
          <a:prstGeom prst="rect">
            <a:avLst/>
          </a:prstGeom>
          <a:solidFill>
            <a:schemeClr val="accent1">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307785B3-55E1-4354-A822-1AD871AF85F3}"/>
              </a:ext>
            </a:extLst>
          </p:cNvPr>
          <p:cNvSpPr txBox="1"/>
          <p:nvPr/>
        </p:nvSpPr>
        <p:spPr>
          <a:xfrm>
            <a:off x="5744937" y="4124099"/>
            <a:ext cx="1685846" cy="492443"/>
          </a:xfrm>
          <a:prstGeom prst="rect">
            <a:avLst/>
          </a:prstGeom>
          <a:noFill/>
        </p:spPr>
        <p:txBody>
          <a:bodyPr wrap="square" rtlCol="0">
            <a:spAutoFit/>
          </a:bodyPr>
          <a:lstStyle/>
          <a:p>
            <a:r>
              <a:rPr lang="en-US" sz="1300" dirty="0">
                <a:solidFill>
                  <a:srgbClr val="FF0000"/>
                </a:solidFill>
              </a:rPr>
              <a:t>Begin Tolling</a:t>
            </a:r>
          </a:p>
          <a:p>
            <a:r>
              <a:rPr lang="en-US" sz="1300" dirty="0">
                <a:solidFill>
                  <a:srgbClr val="FF0000"/>
                </a:solidFill>
              </a:rPr>
              <a:t>Late 2021</a:t>
            </a:r>
          </a:p>
        </p:txBody>
      </p:sp>
      <p:sp>
        <p:nvSpPr>
          <p:cNvPr id="52" name="Rectangle 51"/>
          <p:cNvSpPr/>
          <p:nvPr/>
        </p:nvSpPr>
        <p:spPr>
          <a:xfrm>
            <a:off x="3810" y="4675702"/>
            <a:ext cx="9149878" cy="1782483"/>
          </a:xfrm>
          <a:prstGeom prst="rect">
            <a:avLst/>
          </a:prstGeom>
          <a:solidFill>
            <a:srgbClr val="6699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524" y="2104799"/>
            <a:ext cx="9163213" cy="1748979"/>
          </a:xfrm>
          <a:prstGeom prst="rect">
            <a:avLst/>
          </a:prstGeom>
          <a:solidFill>
            <a:srgbClr val="FF2D2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9525" y="1487268"/>
            <a:ext cx="9163213" cy="1354422"/>
          </a:xfrm>
          <a:prstGeom prst="rect">
            <a:avLst/>
          </a:prstGeom>
          <a:solidFill>
            <a:srgbClr val="FF5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480311" y="3577446"/>
            <a:ext cx="8085719" cy="414068"/>
          </a:xfrm>
          <a:prstGeom prst="roundRect">
            <a:avLst/>
          </a:prstGeom>
          <a:gradFill>
            <a:gsLst>
              <a:gs pos="0">
                <a:srgbClr val="FF3399"/>
              </a:gs>
              <a:gs pos="0">
                <a:srgbClr val="FF6633"/>
              </a:gs>
              <a:gs pos="37000">
                <a:srgbClr val="FFFF00"/>
              </a:gs>
              <a:gs pos="71000">
                <a:srgbClr val="80D348"/>
              </a:gs>
              <a:gs pos="100000">
                <a:srgbClr val="01A78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091964" y="3579774"/>
            <a:ext cx="0" cy="41406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77096" y="3575582"/>
            <a:ext cx="0" cy="41406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8322" y="3616320"/>
            <a:ext cx="724619" cy="369332"/>
          </a:xfrm>
          <a:prstGeom prst="rect">
            <a:avLst/>
          </a:prstGeom>
          <a:noFill/>
        </p:spPr>
        <p:txBody>
          <a:bodyPr wrap="square" rtlCol="0">
            <a:spAutoFit/>
          </a:bodyPr>
          <a:lstStyle/>
          <a:p>
            <a:pPr algn="ctr"/>
            <a:r>
              <a:rPr lang="en-US" dirty="0"/>
              <a:t>2020</a:t>
            </a:r>
          </a:p>
        </p:txBody>
      </p:sp>
      <p:sp>
        <p:nvSpPr>
          <p:cNvPr id="12" name="TextBox 11"/>
          <p:cNvSpPr txBox="1"/>
          <p:nvPr/>
        </p:nvSpPr>
        <p:spPr>
          <a:xfrm>
            <a:off x="6903539" y="3599815"/>
            <a:ext cx="724619" cy="369332"/>
          </a:xfrm>
          <a:prstGeom prst="rect">
            <a:avLst/>
          </a:prstGeom>
          <a:noFill/>
        </p:spPr>
        <p:txBody>
          <a:bodyPr wrap="square" rtlCol="0">
            <a:spAutoFit/>
          </a:bodyPr>
          <a:lstStyle/>
          <a:p>
            <a:pPr algn="ctr"/>
            <a:r>
              <a:rPr lang="en-US" dirty="0"/>
              <a:t>2022</a:t>
            </a:r>
          </a:p>
        </p:txBody>
      </p:sp>
      <p:cxnSp>
        <p:nvCxnSpPr>
          <p:cNvPr id="23" name="Straight Connector 22"/>
          <p:cNvCxnSpPr>
            <a:cxnSpLocks/>
          </p:cNvCxnSpPr>
          <p:nvPr/>
        </p:nvCxnSpPr>
        <p:spPr>
          <a:xfrm flipV="1">
            <a:off x="5356017" y="3047433"/>
            <a:ext cx="0" cy="521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136428-8515-B645-84CD-EB2C2E07EEA0}"/>
              </a:ext>
            </a:extLst>
          </p:cNvPr>
          <p:cNvSpPr txBox="1"/>
          <p:nvPr/>
        </p:nvSpPr>
        <p:spPr>
          <a:xfrm>
            <a:off x="3191394" y="2238787"/>
            <a:ext cx="2337240" cy="692497"/>
          </a:xfrm>
          <a:prstGeom prst="rect">
            <a:avLst/>
          </a:prstGeom>
          <a:noFill/>
        </p:spPr>
        <p:txBody>
          <a:bodyPr wrap="square" rtlCol="0">
            <a:spAutoFit/>
          </a:bodyPr>
          <a:lstStyle/>
          <a:p>
            <a:pPr algn="ctr"/>
            <a:r>
              <a:rPr lang="en-US" sz="1300" dirty="0"/>
              <a:t>Begin Toll System </a:t>
            </a:r>
          </a:p>
          <a:p>
            <a:pPr algn="ctr"/>
            <a:r>
              <a:rPr lang="en-US" sz="1300" dirty="0"/>
              <a:t>Installation </a:t>
            </a:r>
          </a:p>
          <a:p>
            <a:pPr algn="ctr"/>
            <a:r>
              <a:rPr lang="en-US" sz="1300" dirty="0"/>
              <a:t>Summer 2021</a:t>
            </a:r>
          </a:p>
        </p:txBody>
      </p:sp>
      <p:sp>
        <p:nvSpPr>
          <p:cNvPr id="26" name="TextBox 25">
            <a:extLst>
              <a:ext uri="{FF2B5EF4-FFF2-40B4-BE49-F238E27FC236}">
                <a16:creationId xmlns:a16="http://schemas.microsoft.com/office/drawing/2014/main" id="{B2136428-8515-B645-84CD-EB2C2E07EEA0}"/>
              </a:ext>
            </a:extLst>
          </p:cNvPr>
          <p:cNvSpPr txBox="1"/>
          <p:nvPr/>
        </p:nvSpPr>
        <p:spPr>
          <a:xfrm>
            <a:off x="7875344" y="2926092"/>
            <a:ext cx="1263224" cy="492443"/>
          </a:xfrm>
          <a:prstGeom prst="rect">
            <a:avLst/>
          </a:prstGeom>
          <a:noFill/>
        </p:spPr>
        <p:txBody>
          <a:bodyPr wrap="square" rtlCol="0">
            <a:spAutoFit/>
          </a:bodyPr>
          <a:lstStyle/>
          <a:p>
            <a:r>
              <a:rPr lang="en-US" sz="1300" dirty="0"/>
              <a:t>Begin Tolling</a:t>
            </a:r>
          </a:p>
          <a:p>
            <a:r>
              <a:rPr lang="en-US" sz="1300" dirty="0"/>
              <a:t>Late 2022</a:t>
            </a:r>
          </a:p>
        </p:txBody>
      </p:sp>
      <p:sp>
        <p:nvSpPr>
          <p:cNvPr id="37" name="TextBox 36">
            <a:extLst>
              <a:ext uri="{FF2B5EF4-FFF2-40B4-BE49-F238E27FC236}">
                <a16:creationId xmlns:a16="http://schemas.microsoft.com/office/drawing/2014/main" id="{B2136428-8515-B645-84CD-EB2C2E07EEA0}"/>
              </a:ext>
            </a:extLst>
          </p:cNvPr>
          <p:cNvSpPr txBox="1"/>
          <p:nvPr/>
        </p:nvSpPr>
        <p:spPr>
          <a:xfrm>
            <a:off x="56573" y="1898347"/>
            <a:ext cx="1337095" cy="954107"/>
          </a:xfrm>
          <a:prstGeom prst="rect">
            <a:avLst/>
          </a:prstGeom>
          <a:noFill/>
        </p:spPr>
        <p:txBody>
          <a:bodyPr wrap="square" rtlCol="0">
            <a:spAutoFit/>
          </a:bodyPr>
          <a:lstStyle/>
          <a:p>
            <a:endParaRPr lang="en-US" sz="1400" b="1" dirty="0"/>
          </a:p>
          <a:p>
            <a:r>
              <a:rPr lang="en-US" sz="1400" b="1" dirty="0"/>
              <a:t>Express </a:t>
            </a:r>
          </a:p>
          <a:p>
            <a:r>
              <a:rPr lang="en-US" sz="1400" b="1" dirty="0"/>
              <a:t>Lane </a:t>
            </a:r>
          </a:p>
          <a:p>
            <a:r>
              <a:rPr lang="en-US" sz="1400" b="1" dirty="0"/>
              <a:t>Addition</a:t>
            </a:r>
          </a:p>
        </p:txBody>
      </p:sp>
      <p:sp>
        <p:nvSpPr>
          <p:cNvPr id="38" name="TextBox 37">
            <a:extLst>
              <a:ext uri="{FF2B5EF4-FFF2-40B4-BE49-F238E27FC236}">
                <a16:creationId xmlns:a16="http://schemas.microsoft.com/office/drawing/2014/main" id="{B2136428-8515-B645-84CD-EB2C2E07EEA0}"/>
              </a:ext>
            </a:extLst>
          </p:cNvPr>
          <p:cNvSpPr txBox="1"/>
          <p:nvPr/>
        </p:nvSpPr>
        <p:spPr>
          <a:xfrm>
            <a:off x="78169" y="4817322"/>
            <a:ext cx="1337095" cy="738664"/>
          </a:xfrm>
          <a:prstGeom prst="rect">
            <a:avLst/>
          </a:prstGeom>
          <a:noFill/>
        </p:spPr>
        <p:txBody>
          <a:bodyPr wrap="square" rtlCol="0">
            <a:spAutoFit/>
          </a:bodyPr>
          <a:lstStyle/>
          <a:p>
            <a:r>
              <a:rPr lang="en-US" sz="1400" b="1" dirty="0"/>
              <a:t>HOV to </a:t>
            </a:r>
          </a:p>
          <a:p>
            <a:r>
              <a:rPr lang="en-US" sz="1400" b="1" dirty="0"/>
              <a:t>Express Lane</a:t>
            </a:r>
          </a:p>
          <a:p>
            <a:r>
              <a:rPr lang="en-US" sz="1400" b="1" dirty="0"/>
              <a:t>Conversion</a:t>
            </a:r>
          </a:p>
        </p:txBody>
      </p:sp>
      <p:cxnSp>
        <p:nvCxnSpPr>
          <p:cNvPr id="39" name="Straight Connector 38"/>
          <p:cNvCxnSpPr>
            <a:cxnSpLocks/>
          </p:cNvCxnSpPr>
          <p:nvPr/>
        </p:nvCxnSpPr>
        <p:spPr>
          <a:xfrm flipV="1">
            <a:off x="2380748" y="3985651"/>
            <a:ext cx="0" cy="68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2136428-8515-B645-84CD-EB2C2E07EEA0}"/>
              </a:ext>
            </a:extLst>
          </p:cNvPr>
          <p:cNvSpPr txBox="1"/>
          <p:nvPr/>
        </p:nvSpPr>
        <p:spPr>
          <a:xfrm>
            <a:off x="1537825" y="4678235"/>
            <a:ext cx="1685846" cy="692497"/>
          </a:xfrm>
          <a:prstGeom prst="rect">
            <a:avLst/>
          </a:prstGeom>
          <a:noFill/>
        </p:spPr>
        <p:txBody>
          <a:bodyPr wrap="square" rtlCol="0">
            <a:spAutoFit/>
          </a:bodyPr>
          <a:lstStyle/>
          <a:p>
            <a:pPr algn="ctr"/>
            <a:r>
              <a:rPr lang="en-US" sz="1300" dirty="0"/>
              <a:t>Begin Toll System Installation </a:t>
            </a:r>
          </a:p>
          <a:p>
            <a:pPr algn="ctr"/>
            <a:r>
              <a:rPr lang="en-US" sz="1300" dirty="0"/>
              <a:t>Fall 2020</a:t>
            </a:r>
          </a:p>
        </p:txBody>
      </p:sp>
      <p:cxnSp>
        <p:nvCxnSpPr>
          <p:cNvPr id="41" name="Straight Connector 40"/>
          <p:cNvCxnSpPr>
            <a:cxnSpLocks/>
          </p:cNvCxnSpPr>
          <p:nvPr/>
        </p:nvCxnSpPr>
        <p:spPr>
          <a:xfrm flipV="1">
            <a:off x="6105644" y="3994447"/>
            <a:ext cx="0" cy="143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2136428-8515-B645-84CD-EB2C2E07EEA0}"/>
              </a:ext>
            </a:extLst>
          </p:cNvPr>
          <p:cNvSpPr txBox="1"/>
          <p:nvPr/>
        </p:nvSpPr>
        <p:spPr>
          <a:xfrm>
            <a:off x="6002903" y="4124099"/>
            <a:ext cx="1685846" cy="492443"/>
          </a:xfrm>
          <a:prstGeom prst="rect">
            <a:avLst/>
          </a:prstGeom>
          <a:noFill/>
        </p:spPr>
        <p:txBody>
          <a:bodyPr wrap="square" rtlCol="0">
            <a:spAutoFit/>
          </a:bodyPr>
          <a:lstStyle/>
          <a:p>
            <a:r>
              <a:rPr lang="en-US" sz="1300" dirty="0"/>
              <a:t>Begin Tolling</a:t>
            </a:r>
          </a:p>
          <a:p>
            <a:r>
              <a:rPr lang="en-US" sz="1300" dirty="0"/>
              <a:t>January 28, 2022</a:t>
            </a:r>
          </a:p>
        </p:txBody>
      </p:sp>
      <p:cxnSp>
        <p:nvCxnSpPr>
          <p:cNvPr id="47" name="Straight Connector 46"/>
          <p:cNvCxnSpPr>
            <a:cxnSpLocks/>
          </p:cNvCxnSpPr>
          <p:nvPr/>
        </p:nvCxnSpPr>
        <p:spPr>
          <a:xfrm flipV="1">
            <a:off x="8260529" y="3435639"/>
            <a:ext cx="0" cy="13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a:xfrm>
            <a:off x="6979476" y="6386757"/>
            <a:ext cx="2057400" cy="365125"/>
          </a:xfrm>
        </p:spPr>
        <p:txBody>
          <a:bodyPr/>
          <a:lstStyle/>
          <a:p>
            <a:fld id="{8F4F3C2F-AE62-4A5A-82F1-0327CBADDEA5}" type="slidenum">
              <a:rPr lang="en-US" smtClean="0"/>
              <a:pPr/>
              <a:t>5</a:t>
            </a:fld>
            <a:endParaRPr lang="en-US" dirty="0"/>
          </a:p>
        </p:txBody>
      </p:sp>
      <p:cxnSp>
        <p:nvCxnSpPr>
          <p:cNvPr id="32" name="Straight Arrow Connector 31"/>
          <p:cNvCxnSpPr/>
          <p:nvPr/>
        </p:nvCxnSpPr>
        <p:spPr>
          <a:xfrm flipV="1">
            <a:off x="160684" y="2825758"/>
            <a:ext cx="0" cy="774057"/>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4745" y="3088467"/>
            <a:ext cx="1617289" cy="523220"/>
          </a:xfrm>
          <a:prstGeom prst="rect">
            <a:avLst/>
          </a:prstGeom>
          <a:noFill/>
        </p:spPr>
        <p:txBody>
          <a:bodyPr wrap="square" rtlCol="0">
            <a:spAutoFit/>
          </a:bodyPr>
          <a:lstStyle/>
          <a:p>
            <a:r>
              <a:rPr lang="en-US" sz="1400" b="1" dirty="0"/>
              <a:t>North of </a:t>
            </a:r>
          </a:p>
          <a:p>
            <a:r>
              <a:rPr lang="en-US" sz="1400" b="1" dirty="0"/>
              <a:t>Whipple</a:t>
            </a:r>
          </a:p>
        </p:txBody>
      </p:sp>
      <p:cxnSp>
        <p:nvCxnSpPr>
          <p:cNvPr id="48" name="Straight Arrow Connector 47"/>
          <p:cNvCxnSpPr>
            <a:cxnSpLocks/>
          </p:cNvCxnSpPr>
          <p:nvPr/>
        </p:nvCxnSpPr>
        <p:spPr>
          <a:xfrm>
            <a:off x="160684" y="3890627"/>
            <a:ext cx="0" cy="926695"/>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6153" y="3997351"/>
            <a:ext cx="1547500" cy="523220"/>
          </a:xfrm>
          <a:prstGeom prst="rect">
            <a:avLst/>
          </a:prstGeom>
          <a:noFill/>
        </p:spPr>
        <p:txBody>
          <a:bodyPr wrap="square" rtlCol="0">
            <a:spAutoFit/>
          </a:bodyPr>
          <a:lstStyle/>
          <a:p>
            <a:r>
              <a:rPr lang="en-US" sz="1400" b="1" dirty="0"/>
              <a:t>South of </a:t>
            </a:r>
          </a:p>
          <a:p>
            <a:r>
              <a:rPr lang="en-US" sz="1400" b="1" dirty="0"/>
              <a:t>Whipple</a:t>
            </a:r>
          </a:p>
        </p:txBody>
      </p:sp>
      <p:cxnSp>
        <p:nvCxnSpPr>
          <p:cNvPr id="55" name="Straight Connector 54">
            <a:extLst>
              <a:ext uri="{FF2B5EF4-FFF2-40B4-BE49-F238E27FC236}">
                <a16:creationId xmlns:a16="http://schemas.microsoft.com/office/drawing/2014/main" id="{F4E4F402-1245-4BF8-923C-4338537EE02B}"/>
              </a:ext>
            </a:extLst>
          </p:cNvPr>
          <p:cNvCxnSpPr>
            <a:cxnSpLocks/>
          </p:cNvCxnSpPr>
          <p:nvPr/>
        </p:nvCxnSpPr>
        <p:spPr>
          <a:xfrm flipV="1">
            <a:off x="5215072" y="3998277"/>
            <a:ext cx="0" cy="566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AF8C121-AAD0-464E-A0DB-CF32F8646D85}"/>
              </a:ext>
            </a:extLst>
          </p:cNvPr>
          <p:cNvSpPr txBox="1"/>
          <p:nvPr/>
        </p:nvSpPr>
        <p:spPr>
          <a:xfrm>
            <a:off x="6390674" y="2403749"/>
            <a:ext cx="2116282" cy="492443"/>
          </a:xfrm>
          <a:prstGeom prst="rect">
            <a:avLst/>
          </a:prstGeom>
          <a:noFill/>
        </p:spPr>
        <p:txBody>
          <a:bodyPr wrap="square" rtlCol="0">
            <a:spAutoFit/>
          </a:bodyPr>
          <a:lstStyle/>
          <a:p>
            <a:pPr lvl="0" algn="ctr"/>
            <a:r>
              <a:rPr lang="en-US" sz="1300" dirty="0">
                <a:solidFill>
                  <a:prstClr val="black"/>
                </a:solidFill>
              </a:rPr>
              <a:t>Begin Toll Systems Testing</a:t>
            </a:r>
          </a:p>
          <a:p>
            <a:pPr lvl="0" algn="ctr"/>
            <a:r>
              <a:rPr lang="en-US" sz="1300" dirty="0">
                <a:solidFill>
                  <a:prstClr val="black"/>
                </a:solidFill>
              </a:rPr>
              <a:t>Summer 2022</a:t>
            </a:r>
          </a:p>
        </p:txBody>
      </p:sp>
      <p:cxnSp>
        <p:nvCxnSpPr>
          <p:cNvPr id="66" name="Straight Connector 65">
            <a:extLst>
              <a:ext uri="{FF2B5EF4-FFF2-40B4-BE49-F238E27FC236}">
                <a16:creationId xmlns:a16="http://schemas.microsoft.com/office/drawing/2014/main" id="{49AF7544-F0F0-4E66-A75E-F24529978DAD}"/>
              </a:ext>
            </a:extLst>
          </p:cNvPr>
          <p:cNvCxnSpPr>
            <a:cxnSpLocks/>
            <a:endCxn id="61" idx="2"/>
          </p:cNvCxnSpPr>
          <p:nvPr/>
        </p:nvCxnSpPr>
        <p:spPr>
          <a:xfrm flipV="1">
            <a:off x="7436280" y="2896192"/>
            <a:ext cx="12535" cy="681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564D01D-30F7-472A-9986-C8FE918598BD}"/>
              </a:ext>
            </a:extLst>
          </p:cNvPr>
          <p:cNvSpPr/>
          <p:nvPr/>
        </p:nvSpPr>
        <p:spPr>
          <a:xfrm>
            <a:off x="450886" y="692480"/>
            <a:ext cx="4346918" cy="430887"/>
          </a:xfrm>
          <a:prstGeom prst="rect">
            <a:avLst/>
          </a:prstGeom>
        </p:spPr>
        <p:txBody>
          <a:bodyPr wrap="square">
            <a:spAutoFit/>
          </a:bodyPr>
          <a:lstStyle/>
          <a:p>
            <a:r>
              <a:rPr lang="en-US" sz="2200" b="1" dirty="0">
                <a:solidFill>
                  <a:schemeClr val="accent4"/>
                </a:solidFill>
              </a:rPr>
              <a:t>PROJECT SCHEDULE</a:t>
            </a:r>
          </a:p>
        </p:txBody>
      </p:sp>
      <p:cxnSp>
        <p:nvCxnSpPr>
          <p:cNvPr id="51" name="Straight Connector 50">
            <a:extLst>
              <a:ext uri="{FF2B5EF4-FFF2-40B4-BE49-F238E27FC236}">
                <a16:creationId xmlns:a16="http://schemas.microsoft.com/office/drawing/2014/main" id="{46098E7F-EE98-4FF0-9CFB-954C2D316088}"/>
              </a:ext>
            </a:extLst>
          </p:cNvPr>
          <p:cNvCxnSpPr>
            <a:cxnSpLocks/>
          </p:cNvCxnSpPr>
          <p:nvPr/>
        </p:nvCxnSpPr>
        <p:spPr>
          <a:xfrm flipV="1">
            <a:off x="5281105" y="1549039"/>
            <a:ext cx="0" cy="48732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E60A760-3840-4304-BA3C-AFD4A5FBC260}"/>
              </a:ext>
            </a:extLst>
          </p:cNvPr>
          <p:cNvSpPr txBox="1"/>
          <p:nvPr/>
        </p:nvSpPr>
        <p:spPr>
          <a:xfrm>
            <a:off x="4031771" y="4642571"/>
            <a:ext cx="1294331" cy="692497"/>
          </a:xfrm>
          <a:prstGeom prst="rect">
            <a:avLst/>
          </a:prstGeom>
          <a:noFill/>
        </p:spPr>
        <p:txBody>
          <a:bodyPr wrap="square" rtlCol="0">
            <a:spAutoFit/>
          </a:bodyPr>
          <a:lstStyle/>
          <a:p>
            <a:pPr lvl="0" algn="ctr"/>
            <a:r>
              <a:rPr lang="en-US" sz="1300" dirty="0">
                <a:solidFill>
                  <a:srgbClr val="000000"/>
                </a:solidFill>
                <a:ea typeface="Calibri" panose="020F0502020204030204" pitchFamily="34" charset="0"/>
                <a:cs typeface="Calibri" panose="020F0502020204030204" pitchFamily="34" charset="0"/>
              </a:rPr>
              <a:t>Begin Toll Systems Testing</a:t>
            </a:r>
            <a:endParaRPr lang="en-US" sz="1300" dirty="0">
              <a:solidFill>
                <a:prstClr val="black"/>
              </a:solidFill>
              <a:ea typeface="Calibri" panose="020F0502020204030204" pitchFamily="34" charset="0"/>
              <a:cs typeface="Times New Roman" panose="02020603050405020304" pitchFamily="18" charset="0"/>
            </a:endParaRPr>
          </a:p>
          <a:p>
            <a:pPr lvl="0" algn="ctr"/>
            <a:r>
              <a:rPr lang="en-US" sz="1300" dirty="0">
                <a:solidFill>
                  <a:srgbClr val="000000"/>
                </a:solidFill>
                <a:ea typeface="Calibri" panose="020F0502020204030204" pitchFamily="34" charset="0"/>
                <a:cs typeface="Calibri" panose="020F0502020204030204" pitchFamily="34" charset="0"/>
              </a:rPr>
              <a:t>Fall 2021</a:t>
            </a:r>
            <a:endParaRPr lang="en-US" sz="1300" dirty="0">
              <a:solidFill>
                <a:prstClr val="black"/>
              </a:solidFill>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02F6B8AE-8201-402B-8D5A-BA9DFAB5E090}"/>
              </a:ext>
            </a:extLst>
          </p:cNvPr>
          <p:cNvCxnSpPr>
            <a:cxnSpLocks/>
          </p:cNvCxnSpPr>
          <p:nvPr/>
        </p:nvCxnSpPr>
        <p:spPr>
          <a:xfrm flipH="1">
            <a:off x="4355573" y="3047053"/>
            <a:ext cx="10004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CCC949-08ED-41EC-8DA6-227F15602289}"/>
              </a:ext>
            </a:extLst>
          </p:cNvPr>
          <p:cNvCxnSpPr>
            <a:cxnSpLocks/>
            <a:endCxn id="24" idx="2"/>
          </p:cNvCxnSpPr>
          <p:nvPr/>
        </p:nvCxnSpPr>
        <p:spPr>
          <a:xfrm flipV="1">
            <a:off x="4360014" y="2931284"/>
            <a:ext cx="0" cy="115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47ADE8-40C5-4A42-A7B8-40FABF433745}"/>
              </a:ext>
            </a:extLst>
          </p:cNvPr>
          <p:cNvCxnSpPr>
            <a:cxnSpLocks/>
          </p:cNvCxnSpPr>
          <p:nvPr/>
        </p:nvCxnSpPr>
        <p:spPr>
          <a:xfrm flipH="1">
            <a:off x="4685207" y="4564856"/>
            <a:ext cx="5298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30D5AA-59D8-48C3-88B0-3F99D44BC03B}"/>
              </a:ext>
            </a:extLst>
          </p:cNvPr>
          <p:cNvCxnSpPr>
            <a:cxnSpLocks/>
          </p:cNvCxnSpPr>
          <p:nvPr/>
        </p:nvCxnSpPr>
        <p:spPr>
          <a:xfrm flipV="1">
            <a:off x="4685207" y="4565284"/>
            <a:ext cx="0" cy="72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91C5475-905B-447D-BF38-DEF4512AE5BC}"/>
              </a:ext>
            </a:extLst>
          </p:cNvPr>
          <p:cNvCxnSpPr>
            <a:cxnSpLocks/>
          </p:cNvCxnSpPr>
          <p:nvPr/>
        </p:nvCxnSpPr>
        <p:spPr>
          <a:xfrm flipV="1">
            <a:off x="5847678" y="3994447"/>
            <a:ext cx="0" cy="1432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09690" y="3580107"/>
            <a:ext cx="724619" cy="369332"/>
          </a:xfrm>
          <a:prstGeom prst="rect">
            <a:avLst/>
          </a:prstGeom>
          <a:noFill/>
        </p:spPr>
        <p:txBody>
          <a:bodyPr wrap="square" rtlCol="0">
            <a:spAutoFit/>
          </a:bodyPr>
          <a:lstStyle/>
          <a:p>
            <a:pPr algn="ctr"/>
            <a:r>
              <a:rPr lang="en-US" dirty="0"/>
              <a:t>2021</a:t>
            </a:r>
          </a:p>
        </p:txBody>
      </p:sp>
    </p:spTree>
    <p:extLst>
      <p:ext uri="{BB962C8B-B14F-4D97-AF65-F5344CB8AC3E}">
        <p14:creationId xmlns:p14="http://schemas.microsoft.com/office/powerpoint/2010/main" val="3536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63B1-7A4E-4921-BF0B-BA6EDC8BB178}"/>
              </a:ext>
            </a:extLst>
          </p:cNvPr>
          <p:cNvSpPr>
            <a:spLocks noGrp="1"/>
          </p:cNvSpPr>
          <p:nvPr>
            <p:ph type="sldNum" sz="quarter" idx="12"/>
          </p:nvPr>
        </p:nvSpPr>
        <p:spPr/>
        <p:txBody>
          <a:bodyPr/>
          <a:lstStyle/>
          <a:p>
            <a:fld id="{8F4F3C2F-AE62-4A5A-82F1-0327CBADDEA5}" type="slidenum">
              <a:rPr lang="en-US" smtClean="0"/>
              <a:pPr/>
              <a:t>6</a:t>
            </a:fld>
            <a:endParaRPr lang="en-US" dirty="0"/>
          </a:p>
        </p:txBody>
      </p:sp>
      <p:sp>
        <p:nvSpPr>
          <p:cNvPr id="3" name="Rectangle 2">
            <a:extLst>
              <a:ext uri="{FF2B5EF4-FFF2-40B4-BE49-F238E27FC236}">
                <a16:creationId xmlns:a16="http://schemas.microsoft.com/office/drawing/2014/main" id="{41B21B85-F887-42E2-A608-5D8AC77F12CF}"/>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EXPRESS LANE OPENING DATE ADJUSTED</a:t>
            </a:r>
          </a:p>
        </p:txBody>
      </p:sp>
      <p:sp>
        <p:nvSpPr>
          <p:cNvPr id="5" name="TextBox 4">
            <a:extLst>
              <a:ext uri="{FF2B5EF4-FFF2-40B4-BE49-F238E27FC236}">
                <a16:creationId xmlns:a16="http://schemas.microsoft.com/office/drawing/2014/main" id="{D5F1A0F1-1A58-4851-A1EE-B5C1445F5BA3}"/>
              </a:ext>
            </a:extLst>
          </p:cNvPr>
          <p:cNvSpPr txBox="1"/>
          <p:nvPr/>
        </p:nvSpPr>
        <p:spPr>
          <a:xfrm>
            <a:off x="751121" y="1560412"/>
            <a:ext cx="3635142" cy="3877985"/>
          </a:xfrm>
          <a:prstGeom prst="rect">
            <a:avLst/>
          </a:prstGeom>
          <a:noFill/>
        </p:spPr>
        <p:txBody>
          <a:bodyPr wrap="square" rtlCol="0">
            <a:spAutoFit/>
          </a:bodyPr>
          <a:lstStyle/>
          <a:p>
            <a:pPr marL="128588" lvl="1">
              <a:spcAft>
                <a:spcPts val="600"/>
              </a:spcAft>
              <a:buClr>
                <a:srgbClr val="FF9900"/>
              </a:buClr>
            </a:pPr>
            <a:r>
              <a:rPr lang="en-US" sz="2400" b="1" dirty="0">
                <a:solidFill>
                  <a:prstClr val="black"/>
                </a:solidFill>
                <a:latin typeface="Calibri"/>
              </a:rPr>
              <a:t>Factors contributing to Schedule Adjustment:</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Supply Chain disruption</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COVID</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Weather</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Retesting</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Syncing opening with VTA</a:t>
            </a:r>
          </a:p>
          <a:p>
            <a:pPr marL="471488" lvl="1" indent="-342900">
              <a:spcAft>
                <a:spcPts val="600"/>
              </a:spcAft>
              <a:buClr>
                <a:srgbClr val="FF9900"/>
              </a:buClr>
              <a:buFont typeface="Arial" panose="020B0604020202020204" pitchFamily="34" charset="0"/>
              <a:buChar char="•"/>
            </a:pPr>
            <a:endParaRPr lang="en-US" sz="2400" dirty="0">
              <a:solidFill>
                <a:prstClr val="black"/>
              </a:solidFill>
              <a:latin typeface="Calibri"/>
            </a:endParaRPr>
          </a:p>
        </p:txBody>
      </p:sp>
      <p:sp>
        <p:nvSpPr>
          <p:cNvPr id="6" name="TextBox 5">
            <a:extLst>
              <a:ext uri="{FF2B5EF4-FFF2-40B4-BE49-F238E27FC236}">
                <a16:creationId xmlns:a16="http://schemas.microsoft.com/office/drawing/2014/main" id="{DEBA5240-7D81-417F-ACEB-5D695635B92F}"/>
              </a:ext>
            </a:extLst>
          </p:cNvPr>
          <p:cNvSpPr txBox="1"/>
          <p:nvPr/>
        </p:nvSpPr>
        <p:spPr>
          <a:xfrm>
            <a:off x="4572000" y="1560412"/>
            <a:ext cx="3635142" cy="2908489"/>
          </a:xfrm>
          <a:prstGeom prst="rect">
            <a:avLst/>
          </a:prstGeom>
          <a:noFill/>
        </p:spPr>
        <p:txBody>
          <a:bodyPr wrap="square" rtlCol="0">
            <a:spAutoFit/>
          </a:bodyPr>
          <a:lstStyle/>
          <a:p>
            <a:pPr marL="128588" lvl="1">
              <a:spcAft>
                <a:spcPts val="600"/>
              </a:spcAft>
              <a:buClr>
                <a:srgbClr val="FF9900"/>
              </a:buClr>
            </a:pPr>
            <a:r>
              <a:rPr lang="en-US" sz="2400" b="1" dirty="0">
                <a:solidFill>
                  <a:prstClr val="black"/>
                </a:solidFill>
                <a:latin typeface="Calibri"/>
              </a:rPr>
              <a:t>Rationale for new Target Date of January 28, 2022:</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Avoid holiday season</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Work around weather delays</a:t>
            </a:r>
          </a:p>
          <a:p>
            <a:pPr marL="471488" lvl="1" indent="-342900">
              <a:spcAft>
                <a:spcPts val="600"/>
              </a:spcAft>
              <a:buClr>
                <a:srgbClr val="FF9900"/>
              </a:buClr>
              <a:buFont typeface="Arial" panose="020B0604020202020204" pitchFamily="34" charset="0"/>
              <a:buChar char="•"/>
            </a:pPr>
            <a:r>
              <a:rPr lang="en-US" sz="2400" dirty="0">
                <a:solidFill>
                  <a:prstClr val="black"/>
                </a:solidFill>
                <a:latin typeface="Calibri"/>
              </a:rPr>
              <a:t>Streamline testing process</a:t>
            </a:r>
          </a:p>
        </p:txBody>
      </p:sp>
      <p:cxnSp>
        <p:nvCxnSpPr>
          <p:cNvPr id="8" name="Straight Connector 7">
            <a:extLst>
              <a:ext uri="{FF2B5EF4-FFF2-40B4-BE49-F238E27FC236}">
                <a16:creationId xmlns:a16="http://schemas.microsoft.com/office/drawing/2014/main" id="{F420794E-5DA8-40C3-A1DE-098CBF2A1451}"/>
              </a:ext>
            </a:extLst>
          </p:cNvPr>
          <p:cNvCxnSpPr>
            <a:cxnSpLocks/>
          </p:cNvCxnSpPr>
          <p:nvPr/>
        </p:nvCxnSpPr>
        <p:spPr>
          <a:xfrm>
            <a:off x="4448175" y="1628775"/>
            <a:ext cx="0" cy="5100180"/>
          </a:xfrm>
          <a:prstGeom prst="line">
            <a:avLst/>
          </a:prstGeom>
        </p:spPr>
        <p:style>
          <a:lnRef idx="1">
            <a:schemeClr val="dk1"/>
          </a:lnRef>
          <a:fillRef idx="0">
            <a:schemeClr val="dk1"/>
          </a:fillRef>
          <a:effectRef idx="0">
            <a:schemeClr val="dk1"/>
          </a:effectRef>
          <a:fontRef idx="minor">
            <a:schemeClr val="tx1"/>
          </a:fontRef>
        </p:style>
      </p:cxnSp>
      <p:pic>
        <p:nvPicPr>
          <p:cNvPr id="9" name="Picture 2" descr="calendar-icon-png-4125 | G2Xchange Health, a service of MileMarker10">
            <a:extLst>
              <a:ext uri="{FF2B5EF4-FFF2-40B4-BE49-F238E27FC236}">
                <a16:creationId xmlns:a16="http://schemas.microsoft.com/office/drawing/2014/main" id="{D9749E40-458F-4762-A19F-D712DA01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65" y="4813167"/>
            <a:ext cx="2970284" cy="222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6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63B1-7A4E-4921-BF0B-BA6EDC8BB178}"/>
              </a:ext>
            </a:extLst>
          </p:cNvPr>
          <p:cNvSpPr>
            <a:spLocks noGrp="1"/>
          </p:cNvSpPr>
          <p:nvPr>
            <p:ph type="sldNum" sz="quarter" idx="12"/>
          </p:nvPr>
        </p:nvSpPr>
        <p:spPr/>
        <p:txBody>
          <a:bodyPr/>
          <a:lstStyle/>
          <a:p>
            <a:fld id="{8F4F3C2F-AE62-4A5A-82F1-0327CBADDEA5}" type="slidenum">
              <a:rPr lang="en-US" smtClean="0"/>
              <a:pPr/>
              <a:t>7</a:t>
            </a:fld>
            <a:endParaRPr lang="en-US" dirty="0"/>
          </a:p>
        </p:txBody>
      </p:sp>
      <p:sp>
        <p:nvSpPr>
          <p:cNvPr id="3" name="Rectangle 2">
            <a:extLst>
              <a:ext uri="{FF2B5EF4-FFF2-40B4-BE49-F238E27FC236}">
                <a16:creationId xmlns:a16="http://schemas.microsoft.com/office/drawing/2014/main" id="{41B21B85-F887-42E2-A608-5D8AC77F12CF}"/>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OPENING DATE RISK MITIGATION</a:t>
            </a:r>
          </a:p>
        </p:txBody>
      </p:sp>
      <p:sp>
        <p:nvSpPr>
          <p:cNvPr id="10" name="TextBox 9">
            <a:extLst>
              <a:ext uri="{FF2B5EF4-FFF2-40B4-BE49-F238E27FC236}">
                <a16:creationId xmlns:a16="http://schemas.microsoft.com/office/drawing/2014/main" id="{F2938F91-62A7-4113-8A2F-E580A972879A}"/>
              </a:ext>
            </a:extLst>
          </p:cNvPr>
          <p:cNvSpPr txBox="1"/>
          <p:nvPr/>
        </p:nvSpPr>
        <p:spPr>
          <a:xfrm>
            <a:off x="700135" y="6367491"/>
            <a:ext cx="8096093" cy="461665"/>
          </a:xfrm>
          <a:prstGeom prst="rect">
            <a:avLst/>
          </a:prstGeom>
          <a:noFill/>
        </p:spPr>
        <p:txBody>
          <a:bodyPr wrap="square" rtlCol="0">
            <a:spAutoFit/>
          </a:bodyPr>
          <a:lstStyle/>
          <a:p>
            <a:pPr marL="128588" lvl="1">
              <a:spcAft>
                <a:spcPts val="600"/>
              </a:spcAft>
              <a:buClr>
                <a:srgbClr val="FF9900"/>
              </a:buClr>
            </a:pPr>
            <a:r>
              <a:rPr lang="en-US" sz="2400" b="1" dirty="0">
                <a:solidFill>
                  <a:prstClr val="black"/>
                </a:solidFill>
                <a:latin typeface="Calibri"/>
              </a:rPr>
              <a:t>Note: not anticipated to affect North Segment schedule</a:t>
            </a:r>
            <a:endParaRPr lang="en-US" sz="2400" dirty="0">
              <a:solidFill>
                <a:prstClr val="black"/>
              </a:solidFill>
              <a:latin typeface="Calibri"/>
            </a:endParaRPr>
          </a:p>
        </p:txBody>
      </p:sp>
      <p:graphicFrame>
        <p:nvGraphicFramePr>
          <p:cNvPr id="7" name="Table 8">
            <a:extLst>
              <a:ext uri="{FF2B5EF4-FFF2-40B4-BE49-F238E27FC236}">
                <a16:creationId xmlns:a16="http://schemas.microsoft.com/office/drawing/2014/main" id="{C6A6A60A-55F9-486C-900D-FA999D7F3641}"/>
              </a:ext>
            </a:extLst>
          </p:cNvPr>
          <p:cNvGraphicFramePr>
            <a:graphicFrameLocks noGrp="1"/>
          </p:cNvGraphicFramePr>
          <p:nvPr/>
        </p:nvGraphicFramePr>
        <p:xfrm>
          <a:off x="163633" y="1241393"/>
          <a:ext cx="8854440" cy="5197225"/>
        </p:xfrm>
        <a:graphic>
          <a:graphicData uri="http://schemas.openxmlformats.org/drawingml/2006/table">
            <a:tbl>
              <a:tblPr firstRow="1" bandRow="1">
                <a:tableStyleId>{2D5ABB26-0587-4C30-8999-92F81FD0307C}</a:tableStyleId>
              </a:tblPr>
              <a:tblGrid>
                <a:gridCol w="4089907">
                  <a:extLst>
                    <a:ext uri="{9D8B030D-6E8A-4147-A177-3AD203B41FA5}">
                      <a16:colId xmlns:a16="http://schemas.microsoft.com/office/drawing/2014/main" val="3740814387"/>
                    </a:ext>
                  </a:extLst>
                </a:gridCol>
                <a:gridCol w="927609">
                  <a:extLst>
                    <a:ext uri="{9D8B030D-6E8A-4147-A177-3AD203B41FA5}">
                      <a16:colId xmlns:a16="http://schemas.microsoft.com/office/drawing/2014/main" val="167698605"/>
                    </a:ext>
                  </a:extLst>
                </a:gridCol>
                <a:gridCol w="3836924">
                  <a:extLst>
                    <a:ext uri="{9D8B030D-6E8A-4147-A177-3AD203B41FA5}">
                      <a16:colId xmlns:a16="http://schemas.microsoft.com/office/drawing/2014/main" val="2997009916"/>
                    </a:ext>
                  </a:extLst>
                </a:gridCol>
              </a:tblGrid>
              <a:tr h="734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u="sng" dirty="0"/>
                        <a:t>Risks to January 28 Opening Date</a:t>
                      </a:r>
                      <a:endParaRPr lang="en-US" sz="2200" b="1" u="sng"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u="sng" dirty="0"/>
                        <a:t>Risk Mitigations</a:t>
                      </a:r>
                      <a:endParaRPr lang="en-US" sz="2200" b="1" u="sng" dirty="0">
                        <a:solidFill>
                          <a:prstClr val="black"/>
                        </a:solidFill>
                        <a:latin typeface="+mn-lt"/>
                      </a:endParaRPr>
                    </a:p>
                  </a:txBody>
                  <a:tcPr anchor="ctr"/>
                </a:tc>
                <a:extLst>
                  <a:ext uri="{0D108BD9-81ED-4DB2-BD59-A6C34878D82A}">
                    <a16:rowId xmlns:a16="http://schemas.microsoft.com/office/drawing/2014/main" val="1325519557"/>
                  </a:ext>
                </a:extLst>
              </a:tr>
              <a:tr h="4114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Syncing start of tolling with VTA    </a:t>
                      </a:r>
                      <a:endParaRPr lang="en-US" sz="2000" dirty="0">
                        <a:solidFill>
                          <a:prstClr val="black"/>
                        </a:solidFill>
                        <a:latin typeface="+mn-lt"/>
                      </a:endParaRPr>
                    </a:p>
                  </a:txBody>
                  <a:tcPr anchor="ctr"/>
                </a:tc>
                <a:tc>
                  <a:txBody>
                    <a:bodyPr/>
                    <a:lstStyle/>
                    <a:p>
                      <a:pPr algn="l"/>
                      <a:endParaRPr lang="en-US" sz="2000" dirty="0"/>
                    </a:p>
                  </a:txBody>
                  <a:tcPr anchor="ctr"/>
                </a:tc>
                <a:tc>
                  <a:txBody>
                    <a:bodyPr/>
                    <a:lstStyle/>
                    <a:p>
                      <a:pPr algn="l"/>
                      <a:r>
                        <a:rPr lang="en-US" sz="2000" dirty="0"/>
                        <a:t>Communicate regularly with VTA</a:t>
                      </a:r>
                    </a:p>
                  </a:txBody>
                  <a:tcPr anchor="ctr"/>
                </a:tc>
                <a:extLst>
                  <a:ext uri="{0D108BD9-81ED-4DB2-BD59-A6C34878D82A}">
                    <a16:rowId xmlns:a16="http://schemas.microsoft.com/office/drawing/2014/main" val="1467387681"/>
                  </a:ext>
                </a:extLst>
              </a:tr>
              <a:tr h="734671">
                <a:tc>
                  <a:txBody>
                    <a:bodyPr/>
                    <a:lstStyle/>
                    <a:p>
                      <a:pPr algn="r"/>
                      <a:r>
                        <a:rPr lang="en-US" sz="2000" dirty="0"/>
                        <a:t>Weather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Accounted for weather days in the schedule</a:t>
                      </a:r>
                      <a:endParaRPr lang="en-US" sz="2000" dirty="0">
                        <a:solidFill>
                          <a:prstClr val="black"/>
                        </a:solidFill>
                        <a:latin typeface="+mn-lt"/>
                      </a:endParaRPr>
                    </a:p>
                  </a:txBody>
                  <a:tcPr anchor="ctr"/>
                </a:tc>
                <a:extLst>
                  <a:ext uri="{0D108BD9-81ED-4DB2-BD59-A6C34878D82A}">
                    <a16:rowId xmlns:a16="http://schemas.microsoft.com/office/drawing/2014/main" val="419143560"/>
                  </a:ext>
                </a:extLst>
              </a:tr>
              <a:tr h="4114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COVID</a:t>
                      </a:r>
                      <a:endParaRPr lang="en-US" sz="2000" dirty="0">
                        <a:solidFill>
                          <a:prstClr val="black"/>
                        </a:solidFill>
                        <a:latin typeface="+mn-lt"/>
                      </a:endParaRPr>
                    </a:p>
                  </a:txBody>
                  <a:tcPr anchor="ctr"/>
                </a:tc>
                <a:tc>
                  <a:txBody>
                    <a:bodyPr/>
                    <a:lstStyle/>
                    <a:p>
                      <a:pPr algn="l"/>
                      <a:endParaRPr lang="en-US" sz="2000" dirty="0"/>
                    </a:p>
                  </a:txBody>
                  <a:tcPr anchor="ctr"/>
                </a:tc>
                <a:tc>
                  <a:txBody>
                    <a:bodyPr/>
                    <a:lstStyle/>
                    <a:p>
                      <a:pPr algn="l"/>
                      <a:r>
                        <a:rPr lang="en-US" sz="2000" dirty="0" err="1"/>
                        <a:t>TransCore</a:t>
                      </a:r>
                      <a:r>
                        <a:rPr lang="en-US" sz="2000" dirty="0"/>
                        <a:t> validating that crews are following COVID protocols</a:t>
                      </a:r>
                    </a:p>
                  </a:txBody>
                  <a:tcPr anchor="ctr"/>
                </a:tc>
                <a:extLst>
                  <a:ext uri="{0D108BD9-81ED-4DB2-BD59-A6C34878D82A}">
                    <a16:rowId xmlns:a16="http://schemas.microsoft.com/office/drawing/2014/main" val="3293321308"/>
                  </a:ext>
                </a:extLst>
              </a:tr>
              <a:tr h="7346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Software development</a:t>
                      </a: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TransCore</a:t>
                      </a:r>
                      <a:r>
                        <a:rPr lang="en-US" sz="2000" dirty="0"/>
                        <a:t> deploying two teams to work on software development</a:t>
                      </a:r>
                      <a:endParaRPr lang="en-US" sz="2000" dirty="0">
                        <a:solidFill>
                          <a:prstClr val="black"/>
                        </a:solidFill>
                        <a:latin typeface="+mn-lt"/>
                      </a:endParaRPr>
                    </a:p>
                  </a:txBody>
                  <a:tcPr anchor="ctr"/>
                </a:tc>
                <a:extLst>
                  <a:ext uri="{0D108BD9-81ED-4DB2-BD59-A6C34878D82A}">
                    <a16:rowId xmlns:a16="http://schemas.microsoft.com/office/drawing/2014/main" val="1389575069"/>
                  </a:ext>
                </a:extLst>
              </a:tr>
              <a:tr h="411415">
                <a:tc>
                  <a:txBody>
                    <a:bodyPr/>
                    <a:lstStyle/>
                    <a:p>
                      <a:pPr algn="r"/>
                      <a:r>
                        <a:rPr lang="en-US" sz="2000" dirty="0"/>
                        <a:t>Retesting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Streamlining testing process</a:t>
                      </a:r>
                      <a:endParaRPr lang="en-US" sz="2000" dirty="0">
                        <a:solidFill>
                          <a:prstClr val="black"/>
                        </a:solidFill>
                        <a:latin typeface="+mn-lt"/>
                      </a:endParaRPr>
                    </a:p>
                  </a:txBody>
                  <a:tcPr anchor="ctr"/>
                </a:tc>
                <a:extLst>
                  <a:ext uri="{0D108BD9-81ED-4DB2-BD59-A6C34878D82A}">
                    <a16:rowId xmlns:a16="http://schemas.microsoft.com/office/drawing/2014/main" val="2013884976"/>
                  </a:ext>
                </a:extLst>
              </a:tr>
              <a:tr h="7346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Equipment failure and/or malfunction</a:t>
                      </a: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Making use of North Segment equipment when it arrives</a:t>
                      </a:r>
                      <a:endParaRPr lang="en-US" sz="2000" dirty="0">
                        <a:solidFill>
                          <a:prstClr val="black"/>
                        </a:solidFill>
                        <a:latin typeface="+mn-lt"/>
                      </a:endParaRPr>
                    </a:p>
                  </a:txBody>
                  <a:tcPr anchor="ctr"/>
                </a:tc>
                <a:extLst>
                  <a:ext uri="{0D108BD9-81ED-4DB2-BD59-A6C34878D82A}">
                    <a16:rowId xmlns:a16="http://schemas.microsoft.com/office/drawing/2014/main" val="3728975915"/>
                  </a:ext>
                </a:extLst>
              </a:tr>
              <a:tr h="7346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Supply chain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Making use of North Segment equipment when it arrives</a:t>
                      </a:r>
                      <a:endParaRPr lang="en-US" sz="2000" dirty="0">
                        <a:solidFill>
                          <a:prstClr val="black"/>
                        </a:solidFill>
                        <a:latin typeface="+mn-lt"/>
                      </a:endParaRPr>
                    </a:p>
                  </a:txBody>
                  <a:tcPr anchor="ctr"/>
                </a:tc>
                <a:extLst>
                  <a:ext uri="{0D108BD9-81ED-4DB2-BD59-A6C34878D82A}">
                    <a16:rowId xmlns:a16="http://schemas.microsoft.com/office/drawing/2014/main" val="325543521"/>
                  </a:ext>
                </a:extLst>
              </a:tr>
            </a:tbl>
          </a:graphicData>
        </a:graphic>
      </p:graphicFrame>
      <p:sp>
        <p:nvSpPr>
          <p:cNvPr id="9" name="Arrow: Right 8">
            <a:extLst>
              <a:ext uri="{FF2B5EF4-FFF2-40B4-BE49-F238E27FC236}">
                <a16:creationId xmlns:a16="http://schemas.microsoft.com/office/drawing/2014/main" id="{93B047F6-AC47-48CE-BED2-08B3991C9961}"/>
              </a:ext>
            </a:extLst>
          </p:cNvPr>
          <p:cNvSpPr/>
          <p:nvPr/>
        </p:nvSpPr>
        <p:spPr>
          <a:xfrm>
            <a:off x="4411631" y="2035020"/>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3384640-9FA3-4B68-AA21-AF139326C1E9}"/>
              </a:ext>
            </a:extLst>
          </p:cNvPr>
          <p:cNvSpPr/>
          <p:nvPr/>
        </p:nvSpPr>
        <p:spPr>
          <a:xfrm>
            <a:off x="4411631" y="2617309"/>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074B740-966A-4EC6-BBB4-E9FEB085994F}"/>
              </a:ext>
            </a:extLst>
          </p:cNvPr>
          <p:cNvSpPr/>
          <p:nvPr/>
        </p:nvSpPr>
        <p:spPr>
          <a:xfrm>
            <a:off x="4411631" y="3328098"/>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49D8C34-0B25-480E-95DE-C5AC71290217}"/>
              </a:ext>
            </a:extLst>
          </p:cNvPr>
          <p:cNvSpPr/>
          <p:nvPr/>
        </p:nvSpPr>
        <p:spPr>
          <a:xfrm>
            <a:off x="4411631" y="4036231"/>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F904570-CDFE-4617-8ABF-D464F66FFF32}"/>
              </a:ext>
            </a:extLst>
          </p:cNvPr>
          <p:cNvSpPr/>
          <p:nvPr/>
        </p:nvSpPr>
        <p:spPr>
          <a:xfrm>
            <a:off x="4411631" y="4620698"/>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0B60772-E95E-4126-BCEF-AF9229D31B34}"/>
              </a:ext>
            </a:extLst>
          </p:cNvPr>
          <p:cNvSpPr/>
          <p:nvPr/>
        </p:nvSpPr>
        <p:spPr>
          <a:xfrm>
            <a:off x="4411631" y="5168443"/>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DD12181-7BDE-4507-A33C-7F31EA1B8394}"/>
              </a:ext>
            </a:extLst>
          </p:cNvPr>
          <p:cNvSpPr/>
          <p:nvPr/>
        </p:nvSpPr>
        <p:spPr>
          <a:xfrm>
            <a:off x="4411631" y="5924754"/>
            <a:ext cx="673100" cy="304800"/>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287ED-42C6-4B4C-B52B-A211E43CB9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7782" y="1432156"/>
            <a:ext cx="7508435" cy="5189870"/>
          </a:xfrm>
          <a:prstGeom prst="rect">
            <a:avLst/>
          </a:prstGeom>
        </p:spPr>
      </p:pic>
      <p:sp>
        <p:nvSpPr>
          <p:cNvPr id="5" name="Rectangle 4">
            <a:extLst>
              <a:ext uri="{FF2B5EF4-FFF2-40B4-BE49-F238E27FC236}">
                <a16:creationId xmlns:a16="http://schemas.microsoft.com/office/drawing/2014/main" id="{DB4F8B2C-55D0-413E-9029-0BEAD2F8CEF2}"/>
              </a:ext>
            </a:extLst>
          </p:cNvPr>
          <p:cNvSpPr/>
          <p:nvPr/>
        </p:nvSpPr>
        <p:spPr>
          <a:xfrm>
            <a:off x="461261" y="703603"/>
            <a:ext cx="4704163" cy="369332"/>
          </a:xfrm>
          <a:prstGeom prst="rect">
            <a:avLst/>
          </a:prstGeom>
        </p:spPr>
        <p:txBody>
          <a:bodyPr wrap="square">
            <a:spAutoFit/>
          </a:bodyPr>
          <a:lstStyle/>
          <a:p>
            <a:r>
              <a:rPr lang="en-US" b="1" dirty="0">
                <a:solidFill>
                  <a:srgbClr val="FFC000"/>
                </a:solidFill>
              </a:rPr>
              <a:t>NORTH CONTRACT CONSTRUCTION BLOCKS</a:t>
            </a:r>
          </a:p>
        </p:txBody>
      </p:sp>
      <p:sp>
        <p:nvSpPr>
          <p:cNvPr id="6" name="TextBox 5">
            <a:extLst>
              <a:ext uri="{FF2B5EF4-FFF2-40B4-BE49-F238E27FC236}">
                <a16:creationId xmlns:a16="http://schemas.microsoft.com/office/drawing/2014/main" id="{9822B936-77CB-458F-AD09-A5BF68E0AA62}"/>
              </a:ext>
            </a:extLst>
          </p:cNvPr>
          <p:cNvSpPr txBox="1"/>
          <p:nvPr/>
        </p:nvSpPr>
        <p:spPr>
          <a:xfrm>
            <a:off x="2113095" y="2996625"/>
            <a:ext cx="1018608" cy="584775"/>
          </a:xfrm>
          <a:prstGeom prst="rect">
            <a:avLst/>
          </a:prstGeom>
          <a:solidFill>
            <a:schemeClr val="bg1"/>
          </a:solidFill>
        </p:spPr>
        <p:txBody>
          <a:bodyPr wrap="square" rtlCol="0">
            <a:spAutoFit/>
          </a:bodyPr>
          <a:lstStyle/>
          <a:p>
            <a:pPr algn="ctr"/>
            <a:r>
              <a:rPr lang="en-US" sz="1600" i="1" dirty="0"/>
              <a:t>Paving underway</a:t>
            </a:r>
          </a:p>
        </p:txBody>
      </p:sp>
      <p:sp>
        <p:nvSpPr>
          <p:cNvPr id="7" name="TextBox 6">
            <a:extLst>
              <a:ext uri="{FF2B5EF4-FFF2-40B4-BE49-F238E27FC236}">
                <a16:creationId xmlns:a16="http://schemas.microsoft.com/office/drawing/2014/main" id="{52A2D72B-0C0E-4D87-A1DF-47571BF455B3}"/>
              </a:ext>
            </a:extLst>
          </p:cNvPr>
          <p:cNvSpPr txBox="1"/>
          <p:nvPr/>
        </p:nvSpPr>
        <p:spPr>
          <a:xfrm>
            <a:off x="6866992" y="2996624"/>
            <a:ext cx="1018608" cy="584775"/>
          </a:xfrm>
          <a:prstGeom prst="rect">
            <a:avLst/>
          </a:prstGeom>
          <a:solidFill>
            <a:schemeClr val="bg1"/>
          </a:solidFill>
        </p:spPr>
        <p:txBody>
          <a:bodyPr wrap="square" rtlCol="0">
            <a:spAutoFit/>
          </a:bodyPr>
          <a:lstStyle/>
          <a:p>
            <a:pPr algn="ctr"/>
            <a:r>
              <a:rPr lang="en-US" sz="1600" i="1" dirty="0"/>
              <a:t>Paving underway</a:t>
            </a:r>
          </a:p>
        </p:txBody>
      </p:sp>
    </p:spTree>
    <p:extLst>
      <p:ext uri="{BB962C8B-B14F-4D97-AF65-F5344CB8AC3E}">
        <p14:creationId xmlns:p14="http://schemas.microsoft.com/office/powerpoint/2010/main" val="356794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A63B1-7A4E-4921-BF0B-BA6EDC8BB178}"/>
              </a:ext>
            </a:extLst>
          </p:cNvPr>
          <p:cNvSpPr>
            <a:spLocks noGrp="1"/>
          </p:cNvSpPr>
          <p:nvPr>
            <p:ph type="sldNum" sz="quarter" idx="12"/>
          </p:nvPr>
        </p:nvSpPr>
        <p:spPr/>
        <p:txBody>
          <a:bodyPr/>
          <a:lstStyle/>
          <a:p>
            <a:fld id="{8F4F3C2F-AE62-4A5A-82F1-0327CBADDEA5}" type="slidenum">
              <a:rPr lang="en-US" smtClean="0"/>
              <a:pPr/>
              <a:t>9</a:t>
            </a:fld>
            <a:endParaRPr lang="en-US" dirty="0"/>
          </a:p>
        </p:txBody>
      </p:sp>
      <p:sp>
        <p:nvSpPr>
          <p:cNvPr id="3" name="Rectangle 2">
            <a:extLst>
              <a:ext uri="{FF2B5EF4-FFF2-40B4-BE49-F238E27FC236}">
                <a16:creationId xmlns:a16="http://schemas.microsoft.com/office/drawing/2014/main" id="{41B21B85-F887-42E2-A608-5D8AC77F12CF}"/>
              </a:ext>
            </a:extLst>
          </p:cNvPr>
          <p:cNvSpPr/>
          <p:nvPr/>
        </p:nvSpPr>
        <p:spPr>
          <a:xfrm>
            <a:off x="461261" y="703603"/>
            <a:ext cx="4704163" cy="400110"/>
          </a:xfrm>
          <a:prstGeom prst="rect">
            <a:avLst/>
          </a:prstGeom>
        </p:spPr>
        <p:txBody>
          <a:bodyPr wrap="square">
            <a:spAutoFit/>
          </a:bodyPr>
          <a:lstStyle/>
          <a:p>
            <a:r>
              <a:rPr lang="en-US" sz="2000" b="1" dirty="0">
                <a:solidFill>
                  <a:srgbClr val="FFC000"/>
                </a:solidFill>
              </a:rPr>
              <a:t>NORTH CONTRACT WORK COMPLETED</a:t>
            </a:r>
          </a:p>
        </p:txBody>
      </p:sp>
      <p:sp>
        <p:nvSpPr>
          <p:cNvPr id="4" name="TextBox 3">
            <a:extLst>
              <a:ext uri="{FF2B5EF4-FFF2-40B4-BE49-F238E27FC236}">
                <a16:creationId xmlns:a16="http://schemas.microsoft.com/office/drawing/2014/main" id="{0453619E-5A16-45CE-A77E-DC4A9260C94C}"/>
              </a:ext>
            </a:extLst>
          </p:cNvPr>
          <p:cNvSpPr txBox="1"/>
          <p:nvPr/>
        </p:nvSpPr>
        <p:spPr>
          <a:xfrm>
            <a:off x="422508" y="1560412"/>
            <a:ext cx="8298984" cy="4293483"/>
          </a:xfrm>
          <a:prstGeom prst="rect">
            <a:avLst/>
          </a:prstGeom>
          <a:noFill/>
        </p:spPr>
        <p:txBody>
          <a:bodyPr wrap="square" rtlCol="0">
            <a:spAutoFit/>
          </a:bodyPr>
          <a:lstStyle/>
          <a:p>
            <a:pPr marL="128588" lvl="1">
              <a:spcAft>
                <a:spcPts val="600"/>
              </a:spcAft>
              <a:buClr>
                <a:srgbClr val="FF9900"/>
              </a:buClr>
            </a:pPr>
            <a:r>
              <a:rPr lang="en-US" sz="2400" b="1" dirty="0">
                <a:solidFill>
                  <a:prstClr val="black"/>
                </a:solidFill>
                <a:latin typeface="Calibri"/>
              </a:rPr>
              <a:t>North of Whipple through September: </a:t>
            </a:r>
          </a:p>
          <a:p>
            <a:pPr marL="128588" lvl="1">
              <a:spcAft>
                <a:spcPts val="600"/>
              </a:spcAft>
              <a:buClr>
                <a:srgbClr val="FF9900"/>
              </a:buClr>
            </a:pPr>
            <a:r>
              <a:rPr lang="en-US" sz="2000" dirty="0"/>
              <a:t>$254.28M </a:t>
            </a:r>
            <a:r>
              <a:rPr lang="en-US" sz="2000" dirty="0">
                <a:latin typeface="Calibri"/>
              </a:rPr>
              <a:t>of $326M completed (78%) with 63% time elapsed. 71% of paving complete.</a:t>
            </a:r>
          </a:p>
          <a:p>
            <a:pPr marL="471488" lvl="1" indent="-342900">
              <a:spcAft>
                <a:spcPts val="600"/>
              </a:spcAft>
              <a:buClr>
                <a:schemeClr val="accent4"/>
              </a:buClr>
              <a:buFont typeface="Wingdings" panose="05000000000000000000" pitchFamily="2" charset="2"/>
              <a:buChar char="§"/>
            </a:pPr>
            <a:r>
              <a:rPr lang="en-US" sz="2000" dirty="0">
                <a:solidFill>
                  <a:prstClr val="black"/>
                </a:solidFill>
              </a:rPr>
              <a:t>Completed sign foundations in Blocks 1, 2, and 3 </a:t>
            </a:r>
          </a:p>
          <a:p>
            <a:pPr marL="471488" lvl="1" indent="-342900">
              <a:spcAft>
                <a:spcPts val="600"/>
              </a:spcAft>
              <a:buClr>
                <a:schemeClr val="accent4"/>
              </a:buClr>
              <a:buFont typeface="Wingdings" panose="05000000000000000000" pitchFamily="2" charset="2"/>
              <a:buChar char="§"/>
            </a:pPr>
            <a:r>
              <a:rPr lang="en-US" sz="2000" dirty="0">
                <a:solidFill>
                  <a:prstClr val="black"/>
                </a:solidFill>
              </a:rPr>
              <a:t>Completed installation of lights and sign structures in Blocks 1 and 4</a:t>
            </a:r>
          </a:p>
          <a:p>
            <a:pPr marL="471488" lvl="1" indent="-342900">
              <a:spcAft>
                <a:spcPts val="600"/>
              </a:spcAft>
              <a:buClr>
                <a:schemeClr val="accent4"/>
              </a:buClr>
              <a:buFont typeface="Wingdings" panose="05000000000000000000" pitchFamily="2" charset="2"/>
              <a:buChar char="§"/>
            </a:pPr>
            <a:r>
              <a:rPr lang="en-US" sz="2000" dirty="0">
                <a:solidFill>
                  <a:prstClr val="black"/>
                </a:solidFill>
                <a:latin typeface="Calibri"/>
              </a:rPr>
              <a:t>Completed restriping in Block 1 in preparation for final layer of paving</a:t>
            </a:r>
          </a:p>
          <a:p>
            <a:pPr marL="471488" lvl="1" indent="-342900">
              <a:spcAft>
                <a:spcPts val="600"/>
              </a:spcAft>
              <a:buClr>
                <a:schemeClr val="accent4"/>
              </a:buClr>
              <a:buFont typeface="Wingdings" panose="05000000000000000000" pitchFamily="2" charset="2"/>
              <a:buChar char="§"/>
            </a:pPr>
            <a:r>
              <a:rPr lang="en-US" sz="2000" dirty="0">
                <a:solidFill>
                  <a:prstClr val="black"/>
                </a:solidFill>
                <a:latin typeface="Calibri"/>
              </a:rPr>
              <a:t>Removed 2,000 linear feet of temporary barrier (in Blocks 1 and 4)</a:t>
            </a:r>
          </a:p>
          <a:p>
            <a:pPr marL="471488" lvl="1" indent="-342900">
              <a:spcAft>
                <a:spcPts val="600"/>
              </a:spcAft>
              <a:buClr>
                <a:schemeClr val="accent4"/>
              </a:buClr>
              <a:buFont typeface="Wingdings" panose="05000000000000000000" pitchFamily="2" charset="2"/>
              <a:buChar char="§"/>
            </a:pPr>
            <a:r>
              <a:rPr lang="en-US" sz="2000" dirty="0">
                <a:solidFill>
                  <a:prstClr val="black"/>
                </a:solidFill>
                <a:latin typeface="Calibri"/>
              </a:rPr>
              <a:t>Constructed approximately 15 miles of new median concrete barrier</a:t>
            </a:r>
          </a:p>
          <a:p>
            <a:pPr marL="471488" lvl="1" indent="-342900">
              <a:spcAft>
                <a:spcPts val="600"/>
              </a:spcAft>
              <a:buClr>
                <a:schemeClr val="accent4"/>
              </a:buClr>
              <a:buFont typeface="Wingdings" panose="05000000000000000000" pitchFamily="2" charset="2"/>
              <a:buChar char="§"/>
            </a:pPr>
            <a:endParaRPr lang="en-US" sz="2000" dirty="0">
              <a:solidFill>
                <a:prstClr val="black"/>
              </a:solidFill>
              <a:latin typeface="Calibri"/>
            </a:endParaRPr>
          </a:p>
          <a:p>
            <a:pPr marL="471488" lvl="1" indent="-342900">
              <a:spcAft>
                <a:spcPts val="600"/>
              </a:spcAft>
              <a:buClr>
                <a:schemeClr val="accent4"/>
              </a:buClr>
              <a:buFont typeface="Wingdings" panose="05000000000000000000" pitchFamily="2" charset="2"/>
              <a:buChar char="§"/>
            </a:pPr>
            <a:endParaRPr lang="en-US" sz="2000" dirty="0">
              <a:solidFill>
                <a:prstClr val="black"/>
              </a:solidFill>
              <a:latin typeface="Calibri"/>
            </a:endParaRPr>
          </a:p>
          <a:p>
            <a:pPr marL="471488" lvl="1" indent="-342900">
              <a:spcAft>
                <a:spcPts val="600"/>
              </a:spcAft>
              <a:buClr>
                <a:schemeClr val="accent4"/>
              </a:buClr>
              <a:buFont typeface="Wingdings" panose="05000000000000000000" pitchFamily="2" charset="2"/>
              <a:buChar char="§"/>
            </a:pPr>
            <a:endParaRPr lang="en-US" sz="2400" dirty="0">
              <a:solidFill>
                <a:prstClr val="black"/>
              </a:solidFill>
              <a:latin typeface="Calibri"/>
            </a:endParaRPr>
          </a:p>
        </p:txBody>
      </p:sp>
    </p:spTree>
    <p:extLst>
      <p:ext uri="{BB962C8B-B14F-4D97-AF65-F5344CB8AC3E}">
        <p14:creationId xmlns:p14="http://schemas.microsoft.com/office/powerpoint/2010/main" val="1540659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C4310CEE1B7B46A280C1E396A775A0" ma:contentTypeVersion="13" ma:contentTypeDescription="Create a new document." ma:contentTypeScope="" ma:versionID="fe7acb90dbf26d031041be3f51b85a80">
  <xsd:schema xmlns:xsd="http://www.w3.org/2001/XMLSchema" xmlns:xs="http://www.w3.org/2001/XMLSchema" xmlns:p="http://schemas.microsoft.com/office/2006/metadata/properties" xmlns:ns3="bf744303-fd7b-44a9-934e-b08eca3b561a" xmlns:ns4="a7174d20-f53f-40c4-9282-17e3ca220f88" targetNamespace="http://schemas.microsoft.com/office/2006/metadata/properties" ma:root="true" ma:fieldsID="bdcbad5b067555e66c2dd7c5ceef9767" ns3:_="" ns4:_="">
    <xsd:import namespace="bf744303-fd7b-44a9-934e-b08eca3b561a"/>
    <xsd:import namespace="a7174d20-f53f-40c4-9282-17e3ca220f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44303-fd7b-44a9-934e-b08eca3b56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74d20-f53f-40c4-9282-17e3ca220f8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B97DC5-5D36-406A-9A06-8596656135D4}">
  <ds:schemaRefs>
    <ds:schemaRef ds:uri="http://schemas.microsoft.com/office/2006/metadata/properties"/>
    <ds:schemaRef ds:uri="http://purl.org/dc/elements/1.1/"/>
    <ds:schemaRef ds:uri="bf744303-fd7b-44a9-934e-b08eca3b561a"/>
    <ds:schemaRef ds:uri="http://www.w3.org/XML/1998/namespace"/>
    <ds:schemaRef ds:uri="a7174d20-f53f-40c4-9282-17e3ca220f88"/>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9AD3FA1-1D45-4BFD-BB18-38821696D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44303-fd7b-44a9-934e-b08eca3b561a"/>
    <ds:schemaRef ds:uri="a7174d20-f53f-40c4-9282-17e3ca220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B6EB2F-AA94-4CD0-A9C1-100F48BD6C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37134</TotalTime>
  <Words>1197</Words>
  <Application>Microsoft Office PowerPoint</Application>
  <PresentationFormat>On-screen Show (4:3)</PresentationFormat>
  <Paragraphs>281</Paragraphs>
  <Slides>32</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Dot Matrix</vt:lpstr>
      <vt:lpstr>Times New Roman</vt:lpstr>
      <vt:lpstr>Univers LT Std 47 Cn Lt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Perez-Mijares, Marissa@DOT</dc:creator>
  <cp:lastModifiedBy>Van Dominic Ocampo</cp:lastModifiedBy>
  <cp:revision>1444</cp:revision>
  <cp:lastPrinted>2021-07-26T20:41:04Z</cp:lastPrinted>
  <dcterms:created xsi:type="dcterms:W3CDTF">2017-05-26T23:06:27Z</dcterms:created>
  <dcterms:modified xsi:type="dcterms:W3CDTF">2021-11-08T19:44:56Z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0x01010091C4310CEE1B7B46A280C1E396A775A0</vt:lpwstr>
  </property>
</Properties>
</file>